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theme/themeOverride7.xml" ContentType="application/vnd.openxmlformats-officedocument.themeOverride+xml"/>
  <Override PartName="/ppt/charts/chart25.xml" ContentType="application/vnd.openxmlformats-officedocument.drawingml.chart+xml"/>
  <Override PartName="/ppt/theme/themeOverride8.xml" ContentType="application/vnd.openxmlformats-officedocument.themeOverride+xml"/>
  <Override PartName="/ppt/charts/chart26.xml" ContentType="application/vnd.openxmlformats-officedocument.drawingml.chart+xml"/>
  <Override PartName="/ppt/theme/themeOverride9.xml" ContentType="application/vnd.openxmlformats-officedocument.themeOverr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theme/themeOverride10.xml" ContentType="application/vnd.openxmlformats-officedocument.themeOverride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theme/themeOverride11.xml" ContentType="application/vnd.openxmlformats-officedocument.themeOverride+xml"/>
  <Override PartName="/ppt/charts/chart35.xml" ContentType="application/vnd.openxmlformats-officedocument.drawingml.chart+xml"/>
  <Override PartName="/ppt/theme/themeOverride12.xml" ContentType="application/vnd.openxmlformats-officedocument.themeOverride+xml"/>
  <Override PartName="/ppt/charts/chart36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45"/>
  </p:notesMasterIdLst>
  <p:sldIdLst>
    <p:sldId id="277" r:id="rId2"/>
    <p:sldId id="273" r:id="rId3"/>
    <p:sldId id="275" r:id="rId4"/>
    <p:sldId id="259" r:id="rId5"/>
    <p:sldId id="258" r:id="rId6"/>
    <p:sldId id="265" r:id="rId7"/>
    <p:sldId id="266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276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9" autoAdjust="0"/>
    <p:restoredTop sz="94576" autoAdjust="0"/>
  </p:normalViewPr>
  <p:slideViewPr>
    <p:cSldViewPr>
      <p:cViewPr varScale="1">
        <p:scale>
          <a:sx n="70" d="100"/>
          <a:sy n="70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image" Target="../media/image7.jpeg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4.xlsx"/><Relationship Id="rId1" Type="http://schemas.openxmlformats.org/officeDocument/2006/relationships/themeOverride" Target="../theme/themeOverride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5.xlsx"/><Relationship Id="rId2" Type="http://schemas.openxmlformats.org/officeDocument/2006/relationships/image" Target="../media/image8.jpeg"/><Relationship Id="rId1" Type="http://schemas.openxmlformats.org/officeDocument/2006/relationships/themeOverride" Target="../theme/themeOverride8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6.xlsx"/><Relationship Id="rId1" Type="http://schemas.openxmlformats.org/officeDocument/2006/relationships/themeOverride" Target="../theme/themeOverride9.xm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9.xlsx"/><Relationship Id="rId1" Type="http://schemas.openxmlformats.org/officeDocument/2006/relationships/themeOverride" Target="../theme/themeOverride10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3.xlsx"/><Relationship Id="rId1" Type="http://schemas.openxmlformats.org/officeDocument/2006/relationships/image" Target="../media/image9.jpeg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4.xlsx"/><Relationship Id="rId1" Type="http://schemas.openxmlformats.org/officeDocument/2006/relationships/themeOverride" Target="../theme/themeOverride11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5.xlsx"/><Relationship Id="rId1" Type="http://schemas.openxmlformats.org/officeDocument/2006/relationships/themeOverride" Target="../theme/themeOverride12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6.xlsx"/><Relationship Id="rId1" Type="http://schemas.openxmlformats.org/officeDocument/2006/relationships/themeOverride" Target="../theme/themeOverride1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892086875764786E-2"/>
          <c:y val="1.0754225140296064E-2"/>
          <c:w val="0.97310791312423517"/>
          <c:h val="0.989245774859703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plastic"/>
          </c:spPr>
          <c:explosion val="79"/>
          <c:dPt>
            <c:idx val="0"/>
            <c:bubble3D val="0"/>
            <c:explosion val="17"/>
          </c:dPt>
          <c:dPt>
            <c:idx val="1"/>
            <c:bubble3D val="0"/>
            <c:explosion val="39"/>
          </c:dPt>
          <c:dPt>
            <c:idx val="2"/>
            <c:bubble3D val="0"/>
            <c:explosion val="22"/>
          </c:dPt>
          <c:dLbls>
            <c:dLbl>
              <c:idx val="0"/>
              <c:layout>
                <c:manualLayout>
                  <c:x val="-3.8757114756842723E-2"/>
                  <c:y val="9.71348711931736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6.8924206913869593E-2"/>
                  <c:y val="-3.2262675420888245E-3"/>
                </c:manualLayout>
              </c:layout>
              <c:tx>
                <c:rich>
                  <a:bodyPr/>
                  <a:lstStyle/>
                  <a:p>
                    <a:r>
                      <a:rPr lang="uk-UA" sz="1400" noProof="0"/>
                      <a:t>справи про адм. правопорушення </a:t>
                    </a:r>
                    <a:r>
                      <a:rPr lang="uk-UA" noProof="0"/>
                      <a:t>
6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tx>
                <c:rich>
                  <a:bodyPr/>
                  <a:lstStyle/>
                  <a:p>
                    <a:r>
                      <a:rPr lang="uk-UA" sz="1400" noProof="0" smtClean="0"/>
                      <a:t>справи про адм. Правопорушення </a:t>
                    </a:r>
                    <a:r>
                      <a:rPr lang="uk-UA" noProof="0"/>
                      <a:t>
985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lang="uk-UA" sz="1600" b="1" noProof="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цивільни процес </c:v>
                </c:pt>
                <c:pt idx="1">
                  <c:v>кримінальний процес </c:v>
                </c:pt>
                <c:pt idx="2">
                  <c:v>справи про адм. правопорушення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4316483166876867"/>
          <c:w val="0.85370905408477493"/>
          <c:h val="0.85663019395302864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ln>
              <a:solidFill>
                <a:sysClr val="window" lastClr="FFFFFF">
                  <a:hueOff val="0"/>
                  <a:satOff val="0"/>
                  <a:lumOff val="0"/>
                </a:sysClr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2.9635655331657927E-2"/>
                  <c:y val="-2.252836104630349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2277950045966527E-2"/>
                  <c:y val="6.051796713945363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2.429682948306279E-2"/>
                  <c:y val="2.792706674567023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1338579945534003E-2"/>
                  <c:y val="2.03565344591341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1.0726628240487071E-2"/>
                  <c:y val="3.2693126689627081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Оцінка 2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19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28082560"/>
        <c:axId val="28084096"/>
        <c:axId val="0"/>
      </c:bar3DChart>
      <c:catAx>
        <c:axId val="2808256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8084096"/>
        <c:crosses val="autoZero"/>
        <c:auto val="1"/>
        <c:lblAlgn val="ctr"/>
        <c:lblOffset val="100"/>
        <c:noMultiLvlLbl val="0"/>
      </c:catAx>
      <c:valAx>
        <c:axId val="2808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0825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38153339434994E-2"/>
          <c:y val="8.5976558160204428E-2"/>
          <c:w val="0.85370905408477493"/>
          <c:h val="0.85663019395302864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ln>
              <a:solidFill>
                <a:sysClr val="window" lastClr="FFFFFF">
                  <a:hueOff val="0"/>
                  <a:satOff val="0"/>
                  <a:lumOff val="0"/>
                </a:sysClr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3.2875249601810499E-2"/>
                  <c:y val="-1.6950277129701638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3897619637961311E-2"/>
                  <c:y val="-1.844393832784011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2.7536423753215362E-2"/>
                  <c:y val="-3.150132238393264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1338579945534003E-2"/>
                  <c:y val="2.03565344591341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1.0726628240487071E-2"/>
                  <c:y val="3.2693126689627081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Оцінка 2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9</c:v>
                </c:pt>
                <c:pt idx="2">
                  <c:v>20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8163072"/>
        <c:axId val="29295360"/>
        <c:axId val="0"/>
      </c:bar3DChart>
      <c:catAx>
        <c:axId val="2816307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295360"/>
        <c:crosses val="autoZero"/>
        <c:auto val="1"/>
        <c:lblAlgn val="ctr"/>
        <c:lblOffset val="100"/>
        <c:noMultiLvlLbl val="0"/>
      </c:catAx>
      <c:valAx>
        <c:axId val="29295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1630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6483166876867"/>
          <c:w val="0.85370905408477493"/>
          <c:h val="0.8566301939530286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ln>
              <a:solidFill>
                <a:sysClr val="window" lastClr="FFFFFF">
                  <a:hueOff val="0"/>
                  <a:satOff val="0"/>
                  <a:lumOff val="0"/>
                </a:sysClr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2.9635655331657927E-2"/>
                  <c:y val="-2.252836104630349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2277950045966527E-2"/>
                  <c:y val="6.051796713945363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2.429682948306279E-2"/>
                  <c:y val="2.792706674567023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1338579945534003E-2"/>
                  <c:y val="2.03565344591341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1.0726628240487071E-2"/>
                  <c:y val="3.2693126689627081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20</c:v>
                </c:pt>
                <c:pt idx="4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341184"/>
        <c:axId val="29342720"/>
      </c:barChart>
      <c:catAx>
        <c:axId val="2934118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342720"/>
        <c:crosses val="autoZero"/>
        <c:auto val="1"/>
        <c:lblAlgn val="ctr"/>
        <c:lblOffset val="100"/>
        <c:noMultiLvlLbl val="0"/>
      </c:catAx>
      <c:valAx>
        <c:axId val="2934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3411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9274224160278484E-2"/>
          <c:w val="0.85370905408477493"/>
          <c:h val="0.85663019395302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8.2130324260648521E-2"/>
                  <c:y val="-6.349206349206348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4.6574907072110816E-2"/>
                  <c:y val="-3.314137935291140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4.6508839755892747E-2"/>
                  <c:y val="0.14976711692527991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0.14578174215686573"/>
                  <c:y val="-6.655259755088940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17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530675853018376"/>
          <c:y val="0.15362488779811614"/>
          <c:w val="0.16080435258092737"/>
          <c:h val="0.74928906613945989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 відповіли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7</c:v>
                </c:pt>
                <c:pt idx="3">
                  <c:v>14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9465984"/>
        <c:axId val="29475968"/>
      </c:barChart>
      <c:catAx>
        <c:axId val="29465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475968"/>
        <c:crosses val="autoZero"/>
        <c:auto val="1"/>
        <c:lblAlgn val="ctr"/>
        <c:lblOffset val="100"/>
        <c:noMultiLvlLbl val="0"/>
      </c:catAx>
      <c:valAx>
        <c:axId val="29475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465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8.9274224160278484E-2"/>
          <c:w val="0.85370905408477493"/>
          <c:h val="0.85663019395302864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8.2130324260648521E-2"/>
                  <c:y val="-6.349206349206348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0.15913932908257752"/>
                  <c:y val="-6.988498191558963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1.666324851208241E-2"/>
                  <c:y val="-4.556206717772099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6197971350762862E-3"/>
                  <c:y val="-7.762640570800775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10</c:v>
                </c:pt>
                <c:pt idx="3">
                  <c:v>11</c:v>
                </c:pt>
                <c:pt idx="4">
                  <c:v>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530368"/>
        <c:axId val="29569024"/>
      </c:lineChart>
      <c:catAx>
        <c:axId val="2953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569024"/>
        <c:crosses val="autoZero"/>
        <c:auto val="1"/>
        <c:lblAlgn val="ctr"/>
        <c:lblOffset val="100"/>
        <c:noMultiLvlLbl val="0"/>
      </c:catAx>
      <c:valAx>
        <c:axId val="29569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530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390191018722307"/>
          <c:y val="3.9848967398682552E-4"/>
          <c:w val="0.24980511417146484"/>
          <c:h val="6.538143138416718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622047244094488E-2"/>
          <c:y val="0.10853279703673403"/>
          <c:w val="0.85370905408477493"/>
          <c:h val="0.85663019395302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plosion val="22"/>
          </c:dPt>
          <c:dPt>
            <c:idx val="1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mtClean="0">
                        <a:latin typeface="Times New Roman" pitchFamily="18" charset="0"/>
                        <a:cs typeface="Times New Roman" pitchFamily="18" charset="0"/>
                      </a:rPr>
                      <a:t>користуються </a:t>
                    </a:r>
                    <a:r>
                      <a:rPr lang="uk-UA">
                        <a:latin typeface="Times New Roman" pitchFamily="18" charset="0"/>
                        <a:cs typeface="Times New Roman" pitchFamily="18" charset="0"/>
                      </a:rPr>
                      <a:t>35; </a:t>
                    </a:r>
                    <a:endParaRPr lang="uk-UA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uk-UA" smtClean="0">
                        <a:latin typeface="Times New Roman" pitchFamily="18" charset="0"/>
                        <a:cs typeface="Times New Roman" pitchFamily="18" charset="0"/>
                      </a:rPr>
                      <a:t>62,50</a:t>
                    </a:r>
                    <a:r>
                      <a:rPr lang="uk-UA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uk-UA"/>
                  </a:p>
                </c:rich>
              </c:tx>
              <c:dLblPos val="outEnd"/>
              <c:showLegendKey val="1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uk-UA" dirty="0">
                        <a:latin typeface="Times New Roman" pitchFamily="18" charset="0"/>
                        <a:cs typeface="Times New Roman" pitchFamily="18" charset="0"/>
                      </a:rPr>
                      <a:t>не </a:t>
                    </a:r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користуються 21 </a:t>
                    </a:r>
                  </a:p>
                  <a:p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37,50</a:t>
                    </a:r>
                    <a:r>
                      <a:rPr lang="uk-UA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uk-UA" dirty="0"/>
                  </a:p>
                </c:rich>
              </c:tx>
              <c:dLblPos val="outEnd"/>
              <c:showLegendKey val="1"/>
              <c:showVal val="1"/>
              <c:showCatName val="1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користуються</c:v>
                </c:pt>
                <c:pt idx="1">
                  <c:v>не користуються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9274224160278484E-2"/>
          <c:w val="0.85370905408477493"/>
          <c:h val="0.85663019395302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8.2130324260648521E-2"/>
                  <c:y val="-6.349206349206348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4.6574907072110816E-2"/>
                  <c:y val="2.809795825155229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7.5665188187265892E-2"/>
                  <c:y val="8.607820581663765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0.17493809058823889"/>
                  <c:y val="-5.389061709192805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без відповіді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11</c:v>
                </c:pt>
                <c:pt idx="4">
                  <c:v>23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530675853018376"/>
          <c:y val="0.15362488779811614"/>
          <c:w val="0.16080435258092737"/>
          <c:h val="0.74928906613945989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view3D>
      <c:rotX val="60"/>
      <c:rotY val="20"/>
      <c:rAngAx val="0"/>
      <c:perspective val="20"/>
    </c:view3D>
    <c:floor>
      <c:thickness val="0"/>
    </c:floor>
    <c:sideWall>
      <c:thickness val="0"/>
      <c:spPr>
        <a:pattFill prst="ltDnDiag">
          <a:fgClr>
            <a:schemeClr val="accent3">
              <a:lumMod val="50000"/>
            </a:schemeClr>
          </a:fgClr>
          <a:bgClr>
            <a:schemeClr val="bg1"/>
          </a:bgClr>
        </a:pattFill>
      </c:spPr>
    </c:sideWall>
    <c:backWall>
      <c:thickness val="0"/>
      <c:spPr>
        <a:pattFill prst="ltDnDiag">
          <a:fgClr>
            <a:schemeClr val="accent3">
              <a:lumMod val="50000"/>
            </a:schemeClr>
          </a:fgClr>
          <a:bgClr>
            <a:schemeClr val="bg1"/>
          </a:bgClr>
        </a:pattFill>
      </c:spPr>
    </c:backWall>
    <c:plotArea>
      <c:layout>
        <c:manualLayout>
          <c:layoutTarget val="inner"/>
          <c:xMode val="edge"/>
          <c:yMode val="edge"/>
          <c:x val="0.11025367112367156"/>
          <c:y val="0"/>
          <c:w val="0.8703073543228852"/>
          <c:h val="0.9464333022826523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4"/>
              <c:layout>
                <c:manualLayout>
                  <c:x val="-2.2862686038999783E-2"/>
                  <c:y val="1.5336460200074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без відповіді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37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29720960"/>
        <c:axId val="29722496"/>
        <c:axId val="0"/>
      </c:bar3DChart>
      <c:catAx>
        <c:axId val="297209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722496"/>
        <c:crosses val="autoZero"/>
        <c:auto val="1"/>
        <c:lblAlgn val="ctr"/>
        <c:lblOffset val="100"/>
        <c:noMultiLvlLbl val="0"/>
      </c:catAx>
      <c:valAx>
        <c:axId val="297224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972096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</c:dTable>
      <c:spPr>
        <a:solidFill>
          <a:schemeClr val="accent3">
            <a:lumMod val="40000"/>
            <a:lumOff val="60000"/>
          </a:schemeClr>
        </a:solidFill>
      </c:spPr>
    </c:plotArea>
    <c:legend>
      <c:legendPos val="r"/>
      <c:layout>
        <c:manualLayout>
          <c:xMode val="edge"/>
          <c:yMode val="edge"/>
          <c:x val="0.65687197307295087"/>
          <c:y val="2.9409775725402498E-2"/>
          <c:w val="0.34312802692704925"/>
          <c:h val="6.822410231391358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>
        <c:manualLayout>
          <c:xMode val="edge"/>
          <c:yMode val="edge"/>
          <c:x val="0.58086945365858822"/>
          <c:y val="3.0313472114209532E-2"/>
        </c:manualLayout>
      </c:layout>
      <c:overlay val="0"/>
      <c:txPr>
        <a:bodyPr/>
        <a:lstStyle/>
        <a:p>
          <a:pPr>
            <a:defRPr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title>
    <c:autoTitleDeleted val="0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5597550792967449"/>
          <c:w val="0.88074076425370729"/>
          <c:h val="0.810955249763914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21324839568090315"/>
                  <c:y val="-2.78708181729807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9164166944413582E-2"/>
                  <c:y val="6.09843263942894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5348016887012554E-2"/>
                  <c:y val="-0.105243080629930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Оцінка 2</c:v>
                </c:pt>
                <c:pt idx="1">
                  <c:v>Оцінка 4</c:v>
                </c:pt>
                <c:pt idx="2">
                  <c:v>Оцінка 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18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80853238529052329"/>
          <c:y val="0.10978988445728252"/>
          <c:w val="0.17071793610233787"/>
          <c:h val="0.3905907156149316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892086875764786E-2"/>
          <c:y val="0"/>
          <c:w val="0.89717731488678165"/>
          <c:h val="0.922569578989868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plastic"/>
          </c:spPr>
          <c:explosion val="1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2"/>
              <c:layout>
                <c:manualLayout>
                  <c:x val="0.12429026812867945"/>
                  <c:y val="5.377112570148031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6.4267665821664738E-2"/>
                  <c:y val="3.7493293428101482E-2"/>
                </c:manualLayout>
              </c:layout>
              <c:tx>
                <c:rich>
                  <a:bodyPr/>
                  <a:lstStyle/>
                  <a:p>
                    <a:r>
                      <a:rPr lang="uk-UA" sz="1600" noProof="0" dirty="0" smtClean="0"/>
                      <a:t>зовсім не  обізнаний  </a:t>
                    </a:r>
                    <a:r>
                      <a:rPr lang="ru-RU" sz="1600" dirty="0"/>
                      <a:t>
</a:t>
                    </a:r>
                    <a:r>
                      <a:rPr lang="ru-RU" sz="1600" dirty="0" smtClean="0"/>
                      <a:t>6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цілком обізнаний</c:v>
                </c:pt>
                <c:pt idx="1">
                  <c:v>загалом обізнаний</c:v>
                </c:pt>
                <c:pt idx="2">
                  <c:v>майже не обізнаний</c:v>
                </c:pt>
                <c:pt idx="3">
                  <c:v>зовсім не обізнаний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</c:v>
                </c:pt>
                <c:pt idx="1">
                  <c:v>24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8.9274224160278484E-2"/>
          <c:w val="0.85370905408477493"/>
          <c:h val="0.85663019395302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0"/>
              <c:layout>
                <c:manualLayout>
                  <c:x val="-1.0980212724901911E-2"/>
                  <c:y val="-2.028285374059748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1.1301083505341512E-2"/>
                  <c:y val="-1.2653449433331498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3.8089335103117196E-3"/>
                  <c:y val="-2.877095493500660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1139113197948766E-2"/>
                  <c:y val="2.8086255940990975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Оцінка 2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17</c:v>
                </c:pt>
                <c:pt idx="3">
                  <c:v>34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040064"/>
        <c:axId val="30041600"/>
      </c:barChart>
      <c:catAx>
        <c:axId val="30040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30041600"/>
        <c:crosses val="autoZero"/>
        <c:auto val="1"/>
        <c:lblAlgn val="ctr"/>
        <c:lblOffset val="100"/>
        <c:noMultiLvlLbl val="0"/>
      </c:catAx>
      <c:valAx>
        <c:axId val="30041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040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29697869827327"/>
          <c:y val="1.6164289041151768E-2"/>
          <c:w val="0.23528131377215397"/>
          <c:h val="0.17156745368256746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1946559070186605"/>
          <c:w val="0.65048022441950892"/>
          <c:h val="0.8805344092981339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1.1720782399315368E-2"/>
                  <c:y val="0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4795454520454823"/>
                  <c:y val="2.972863523007133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1.1301083505341512E-2"/>
                  <c:y val="-1.2653449433331498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3.8089335103117196E-3"/>
                  <c:y val="-2.877095493500660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0.21063212448341823"/>
                  <c:y val="2.983439852076099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Оцінка 2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15</c:v>
                </c:pt>
                <c:pt idx="3">
                  <c:v>35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39301298755584"/>
          <c:y val="0.56664885502193685"/>
          <c:w val="0.21453824575047217"/>
          <c:h val="0.3531773775086906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1946559070186605"/>
          <c:w val="0.92561632040884334"/>
          <c:h val="0.880534409298133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1.1720782399315368E-2"/>
                  <c:y val="0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2.9787106988112433E-2"/>
                  <c:y val="-5.9520246198266112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1.1301083505341512E-2"/>
                  <c:y val="-1.2653449433331498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3.8089335103117196E-3"/>
                  <c:y val="-2.877095493500660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0.21063212448341823"/>
                  <c:y val="2.983439852076099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Оцінка 2</c:v>
                </c:pt>
                <c:pt idx="1">
                  <c:v>Оцінка 4</c:v>
                </c:pt>
                <c:pt idx="2">
                  <c:v>Оцінка 5</c:v>
                </c:pt>
                <c:pt idx="3">
                  <c:v>без відповіді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15</c:v>
                </c:pt>
                <c:pt idx="2">
                  <c:v>32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30144384"/>
        <c:axId val="30145920"/>
        <c:axId val="0"/>
      </c:bar3DChart>
      <c:catAx>
        <c:axId val="30144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30145920"/>
        <c:crosses val="autoZero"/>
        <c:auto val="1"/>
        <c:lblAlgn val="ctr"/>
        <c:lblOffset val="100"/>
        <c:noMultiLvlLbl val="0"/>
      </c:catAx>
      <c:valAx>
        <c:axId val="30145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30144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1946559070186605"/>
          <c:w val="0.65048022441950892"/>
          <c:h val="0.8805344092981339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1.1720782399315368E-2"/>
                  <c:y val="0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5017966504186976E-2"/>
                  <c:y val="-6.163732932915534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1.1301083505341512E-2"/>
                  <c:y val="-1.2653449433331498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3.8089335103117196E-3"/>
                  <c:y val="-2.877095493500660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0.21063212448341823"/>
                  <c:y val="2.983439852076099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Оцінка 3</c:v>
                </c:pt>
                <c:pt idx="1">
                  <c:v>Оцінка 4</c:v>
                </c:pt>
                <c:pt idx="2">
                  <c:v>Оцінка 5</c:v>
                </c:pt>
                <c:pt idx="3">
                  <c:v>без відповіді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34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0940632420947378"/>
          <c:y val="8.4236800931903749E-2"/>
          <c:w val="0.14906199225096864"/>
          <c:h val="0.83558937645843767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ln>
      <a:solidFill>
        <a:srgbClr val="00B050"/>
      </a:solidFill>
    </a:ln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7591713795468935E-2"/>
          <c:w val="0.77210211937235729"/>
          <c:h val="0.952408286204531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4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30"/>
          </c:dPt>
          <c:dLbls>
            <c:dLbl>
              <c:idx val="0"/>
              <c:layout>
                <c:manualLayout>
                  <c:x val="-6.9336580123576016E-3"/>
                  <c:y val="-2.105901997622154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7678417675813798"/>
                  <c:y val="-3.081602044217309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0.14357793044362593"/>
                  <c:y val="6.3685502605846447E-2"/>
                </c:manualLayout>
              </c:layout>
              <c:tx>
                <c:rich>
                  <a:bodyPr/>
                  <a:lstStyle/>
                  <a:p>
                    <a:r>
                      <a:rPr lang="uk-UA" noProof="0" dirty="0" err="1"/>
                      <a:t>к-сть</a:t>
                    </a:r>
                    <a:r>
                      <a:rPr lang="uk-UA" noProof="0" dirty="0"/>
                      <a:t> опитаних; 5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5.8937895789356737E-2"/>
                  <c:y val="-4.983007692345958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0.21063212448341823"/>
                  <c:y val="2.983439852076099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без відповіді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8</c:v>
                </c:pt>
                <c:pt idx="4">
                  <c:v>35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39301298755584"/>
          <c:y val="0.56664885502193685"/>
          <c:w val="0.2062867747600694"/>
          <c:h val="0.40647473663788608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81789029317255346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4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30"/>
          </c:dPt>
          <c:dLbls>
            <c:dLbl>
              <c:idx val="0"/>
              <c:layout>
                <c:manualLayout>
                  <c:x val="4.05503822224881E-2"/>
                  <c:y val="-7.8971324910830799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7.6728520548998827E-2"/>
                  <c:y val="4.289054947460232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6563688436327587E-2"/>
                  <c:y val="0.13212731752856649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9.7579969746951229E-3"/>
                  <c:y val="0.13706872536550674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9.45127332684738E-2"/>
                  <c:y val="8.7821916967766435E-4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Оцінка 2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17</c:v>
                </c:pt>
                <c:pt idx="3">
                  <c:v>26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blipFill>
          <a:blip xmlns:r="http://schemas.openxmlformats.org/officeDocument/2006/relationships" r:embed="rId2"/>
          <a:tile tx="0" ty="0" sx="100000" sy="100000" flip="none" algn="tl"/>
        </a:blipFill>
      </c:spPr>
    </c:plotArea>
    <c:legend>
      <c:legendPos val="r"/>
      <c:layout>
        <c:manualLayout>
          <c:xMode val="edge"/>
          <c:yMode val="edge"/>
          <c:x val="0.82533137343713947"/>
          <c:y val="0.1638951393460428"/>
          <c:w val="0.16728202742430329"/>
          <c:h val="0.56704976395657536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615154910098255"/>
          <c:y val="0"/>
          <c:w val="0.817890293172553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0"/>
              <c:layout>
                <c:manualLayout>
                  <c:x val="9.23248922497707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1477374788056041E-3"/>
                  <c:y val="6.0370572423959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046748699781021E-2"/>
                  <c:y val="8.4055751682648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4612498922757286E-3"/>
                  <c:y val="-5.0796594739887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0342464544437951E-3"/>
                  <c:y val="-1.7543656011686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без відповіді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12</c:v>
                </c:pt>
                <c:pt idx="4">
                  <c:v>28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333184"/>
        <c:axId val="128688128"/>
      </c:barChart>
      <c:catAx>
        <c:axId val="303331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8688128"/>
        <c:crosses val="autoZero"/>
        <c:auto val="1"/>
        <c:lblAlgn val="ctr"/>
        <c:lblOffset val="100"/>
        <c:noMultiLvlLbl val="0"/>
      </c:catAx>
      <c:valAx>
        <c:axId val="128688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30333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3670921299502"/>
          <c:y val="0.46612710528017615"/>
          <c:w val="0.27174304101205787"/>
          <c:h val="0.3836310890829708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615154910098255"/>
          <c:y val="0"/>
          <c:w val="0.81789029317255346"/>
          <c:h val="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9.23248922497707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1477374788056041E-3"/>
                  <c:y val="6.0370572423959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046748699781021E-2"/>
                  <c:y val="8.4055751682648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4612498922757286E-3"/>
                  <c:y val="-5.0796594739887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0342464544437951E-3"/>
                  <c:y val="-1.7543656011686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Оцінка 3</c:v>
                </c:pt>
                <c:pt idx="1">
                  <c:v>Оцінка 4</c:v>
                </c:pt>
                <c:pt idx="2">
                  <c:v>Оцінка 5</c:v>
                </c:pt>
                <c:pt idx="3">
                  <c:v>без відповіді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12</c:v>
                </c:pt>
                <c:pt idx="2">
                  <c:v>32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pyramid"/>
        <c:axId val="129025152"/>
        <c:axId val="129026688"/>
        <c:axId val="0"/>
      </c:bar3DChart>
      <c:catAx>
        <c:axId val="1290251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026688"/>
        <c:crosses val="autoZero"/>
        <c:auto val="1"/>
        <c:lblAlgn val="ctr"/>
        <c:lblOffset val="100"/>
        <c:noMultiLvlLbl val="0"/>
      </c:catAx>
      <c:valAx>
        <c:axId val="129026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902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3670921299502"/>
          <c:y val="0.46612710528017615"/>
          <c:w val="0.22024350964972145"/>
          <c:h val="6.3929125245864707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81184431888513E-2"/>
          <c:y val="5.4649639867870706E-2"/>
          <c:w val="0.70293528893614998"/>
          <c:h val="0.858407751251425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3.9584019434348562E-2"/>
                  <c:y val="-9.936298157794674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4142476232799531"/>
                  <c:y val="-7.096922720636675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9.973693399146126E-2"/>
                  <c:y val="-5.618037745414831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1.6230835462726232E-4"/>
                  <c:y val="0.19364612852093116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5.3275950489628153E-2"/>
                  <c:y val="-0.10856950949112069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15</c:v>
                </c:pt>
                <c:pt idx="3">
                  <c:v>31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214909156919068"/>
          <c:y val="0.44947646662107965"/>
          <c:w val="0.19155200513435014"/>
          <c:h val="0.54818048385860096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081184431888513E-2"/>
          <c:y val="5.4649639867870706E-2"/>
          <c:w val="0.70293528893614998"/>
          <c:h val="0.8584077512514258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8.0896269462123263E-3"/>
                  <c:y val="0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3871970574698049E-2"/>
                  <c:y val="-6.84851526669180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0.10182797149523069"/>
                  <c:y val="-7.108482469084029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1.5584949886520545E-2"/>
                  <c:y val="1.479276168062703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5.3275950489628153E-2"/>
                  <c:y val="-0.10856950949112069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Оцінка 3</c:v>
                </c:pt>
                <c:pt idx="1">
                  <c:v>Оцінка 4</c:v>
                </c:pt>
                <c:pt idx="2">
                  <c:v>Оцінка 5</c:v>
                </c:pt>
                <c:pt idx="3">
                  <c:v>без відповіді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35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0214909156919068"/>
          <c:y val="0.44947646662107965"/>
          <c:w val="0.19155200513435014"/>
          <c:h val="0.2557165009834588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268442395289408E-2"/>
          <c:y val="2.4420370228715675E-2"/>
          <c:w val="0.8939548383512943"/>
          <c:h val="0.632808460185114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plastic"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3.2966222859972982E-3"/>
                  <c:y val="-3.974538822759912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1.4834800286987842E-2"/>
                  <c:y val="-2.73248199339353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4158097179233459"/>
                  <c:y val="-0.1186603288210543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12126638057868959"/>
                  <c:y val="8.0923129042000053E-2"/>
                </c:manualLayout>
              </c:layout>
              <c:tx>
                <c:rich>
                  <a:bodyPr/>
                  <a:lstStyle/>
                  <a:p>
                    <a:r>
                      <a:rPr lang="uk-UA" sz="1600" noProof="0" dirty="0" smtClean="0">
                        <a:solidFill>
                          <a:srgbClr val="C00000"/>
                        </a:solidFill>
                      </a:rPr>
                      <a:t>зовсім не  обізнан</a:t>
                    </a:r>
                    <a:r>
                      <a:rPr lang="uk-UA" sz="1800" noProof="0" dirty="0" smtClean="0">
                        <a:solidFill>
                          <a:srgbClr val="C00000"/>
                        </a:solidFill>
                      </a:rPr>
                      <a:t>ий  </a:t>
                    </a:r>
                    <a:r>
                      <a:rPr lang="ru-RU" sz="1800" dirty="0">
                        <a:solidFill>
                          <a:srgbClr val="C00000"/>
                        </a:solidFill>
                      </a:rPr>
                      <a:t>
</a:t>
                    </a:r>
                    <a:r>
                      <a:rPr lang="ru-RU" sz="1600" dirty="0" smtClean="0">
                        <a:solidFill>
                          <a:srgbClr val="C00000"/>
                        </a:solidFill>
                      </a:rPr>
                      <a:t>6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2.1428044858982438E-2"/>
                  <c:y val="-3.974519263117869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Лист1!$A$2:$A$6</c:f>
              <c:strCache>
                <c:ptCount val="5"/>
                <c:pt idx="0">
                  <c:v>дуже погано</c:v>
                </c:pt>
                <c:pt idx="1">
                  <c:v>задовільно</c:v>
                </c:pt>
                <c:pt idx="2">
                  <c:v>добре</c:v>
                </c:pt>
                <c:pt idx="3">
                  <c:v>відмінно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20</c:v>
                </c:pt>
                <c:pt idx="3">
                  <c:v>29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3197568"/>
        <c:axId val="23199104"/>
        <c:axId val="0"/>
      </c:bar3DChart>
      <c:catAx>
        <c:axId val="23197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3199104"/>
        <c:crosses val="autoZero"/>
        <c:auto val="1"/>
        <c:lblAlgn val="ctr"/>
        <c:lblOffset val="100"/>
        <c:noMultiLvlLbl val="0"/>
      </c:catAx>
      <c:valAx>
        <c:axId val="23199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319756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81184431888513E-2"/>
          <c:y val="5.4649639867870706E-2"/>
          <c:w val="0.70293528893614998"/>
          <c:h val="0.858407751251425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8.0896269462123263E-3"/>
                  <c:y val="-8.197445980180606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9.2608261780437101E-2"/>
                  <c:y val="-0.11568256891644278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0.1333224879775263"/>
                  <c:y val="0.11273669122836126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3.3231550661037647E-2"/>
                  <c:y val="-9.947466713401172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5.3275950489628153E-2"/>
                  <c:y val="-0.10856950949112069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Оцінка 3</c:v>
                </c:pt>
                <c:pt idx="1">
                  <c:v>Оцінка 4</c:v>
                </c:pt>
                <c:pt idx="2">
                  <c:v>Оцінка 5</c:v>
                </c:pt>
                <c:pt idx="3">
                  <c:v>без відповіді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36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9899963992096112"/>
          <c:y val="0.37214174950827061"/>
          <c:w val="0.19155200513435014"/>
          <c:h val="0.34514318440361086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081184431888513E-2"/>
          <c:y val="5.4649639867870706E-2"/>
          <c:w val="0.70293528893614998"/>
          <c:h val="0.8584077512514258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1.1239078594441888E-2"/>
                  <c:y val="-0.1763692923008554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173577935784913"/>
                  <c:y val="-1.880366187794470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321984065262589E-2"/>
                  <c:y val="-0.2449700424522470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231550661037647E-2"/>
                  <c:y val="-9.94746671340117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275950489628153E-2"/>
                  <c:y val="-0.1085695094911206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 користь</c:v>
                </c:pt>
                <c:pt idx="1">
                  <c:v>не на користь</c:v>
                </c:pt>
                <c:pt idx="2">
                  <c:v>без відповіді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10</c:v>
                </c:pt>
                <c:pt idx="2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99963992096112"/>
          <c:y val="0.37214174950827061"/>
          <c:w val="0.20100036007903885"/>
          <c:h val="0.32559469135667235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81184431888513E-2"/>
          <c:y val="5.4649639867870706E-2"/>
          <c:w val="0.84633833520055413"/>
          <c:h val="0.858407751251425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1.8415972463236632E-2"/>
                  <c:y val="-2.67226200455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603609923381178"/>
                  <c:y val="-1.7862703807321065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6997287911962583"/>
                  <c:y val="-3.59084680826709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231550661037647E-2"/>
                  <c:y val="-9.9474667134011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275950489628153E-2"/>
                  <c:y val="-0.108569509491120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оскаржуватимуть</c:v>
                </c:pt>
                <c:pt idx="1">
                  <c:v>не оскаржуватимуть</c:v>
                </c:pt>
                <c:pt idx="2">
                  <c:v>без відповіді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24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29061632"/>
        <c:axId val="129063168"/>
        <c:axId val="0"/>
      </c:bar3DChart>
      <c:catAx>
        <c:axId val="129061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063168"/>
        <c:crosses val="autoZero"/>
        <c:auto val="1"/>
        <c:lblAlgn val="ctr"/>
        <c:lblOffset val="100"/>
        <c:noMultiLvlLbl val="0"/>
      </c:catAx>
      <c:valAx>
        <c:axId val="129063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061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847353928483527"/>
          <c:y val="0.19679575675562458"/>
          <c:w val="0.13163659385717269"/>
          <c:h val="0.5081042907800772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81184431888513E-2"/>
          <c:y val="2.7927031676615057E-2"/>
          <c:w val="0.84633833520055413"/>
          <c:h val="0.8821069544461389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1.2799831483817432E-2"/>
                  <c:y val="7.9896215235344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4100874239145503"/>
                  <c:y val="-0.39197938444549935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714157129050557"/>
                  <c:y val="0.2901074964734557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231550661037647E-2"/>
                  <c:y val="-9.9474667134011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275950489628153E-2"/>
                  <c:y val="-0.108569509491120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вчасно</c:v>
                </c:pt>
                <c:pt idx="1">
                  <c:v>не вчасно</c:v>
                </c:pt>
                <c:pt idx="2">
                  <c:v>без відповіді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2</c:v>
                </c:pt>
                <c:pt idx="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129080704"/>
        <c:axId val="129660032"/>
        <c:axId val="129016704"/>
      </c:bar3DChart>
      <c:catAx>
        <c:axId val="129080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29660032"/>
        <c:crosses val="autoZero"/>
        <c:auto val="1"/>
        <c:lblAlgn val="ctr"/>
        <c:lblOffset val="100"/>
        <c:noMultiLvlLbl val="0"/>
      </c:catAx>
      <c:valAx>
        <c:axId val="129660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080704"/>
        <c:crosses val="autoZero"/>
        <c:crossBetween val="between"/>
      </c:valAx>
      <c:serAx>
        <c:axId val="129016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29660032"/>
        <c:crosses val="autoZero"/>
      </c:ser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r"/>
      <c:layout>
        <c:manualLayout>
          <c:xMode val="edge"/>
          <c:yMode val="edge"/>
          <c:x val="0.85847353928483527"/>
          <c:y val="0.19679575675562458"/>
          <c:w val="0.14152643314951238"/>
          <c:h val="7.132519787363693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36967629270965E-2"/>
          <c:y val="2.8354755454522148E-2"/>
          <c:w val="0.92920297215653291"/>
          <c:h val="0.881679182111078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1.7315933150284887E-2"/>
                  <c:y val="-4.2756192072934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396511498722363"/>
                  <c:y val="-0.1755261620762676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454256405372948"/>
                  <c:y val="7.632653610878252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872077705651753E-2"/>
                  <c:y val="-3.2668087384230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361515387179203E-2"/>
                  <c:y val="-3.2979500594210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8</c:v>
                </c:pt>
                <c:pt idx="3">
                  <c:v>22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29703296"/>
        <c:axId val="129729664"/>
        <c:axId val="0"/>
      </c:bar3DChart>
      <c:catAx>
        <c:axId val="129703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29729664"/>
        <c:crosses val="autoZero"/>
        <c:auto val="1"/>
        <c:lblAlgn val="ctr"/>
        <c:lblOffset val="100"/>
        <c:noMultiLvlLbl val="0"/>
      </c:catAx>
      <c:valAx>
        <c:axId val="129729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703296"/>
        <c:crosses val="autoZero"/>
        <c:crossBetween val="between"/>
      </c:valAx>
      <c:spPr>
        <a:gradFill>
          <a:gsLst>
            <a:gs pos="0">
              <a:srgbClr val="B4DCFA">
                <a:tint val="98000"/>
                <a:shade val="90000"/>
                <a:satMod val="160000"/>
                <a:lumMod val="100000"/>
              </a:srgbClr>
            </a:gs>
            <a:gs pos="60000">
              <a:srgbClr val="B4DCFA">
                <a:tint val="95000"/>
                <a:shade val="100000"/>
                <a:satMod val="130000"/>
                <a:lumMod val="130000"/>
              </a:srgbClr>
            </a:gs>
            <a:gs pos="100000">
              <a:srgbClr val="B4DCFA">
                <a:tint val="97000"/>
                <a:shade val="100000"/>
                <a:hueMod val="100000"/>
                <a:satMod val="140000"/>
                <a:lumMod val="80000"/>
              </a:srgbClr>
            </a:gs>
          </a:gsLst>
          <a:path path="circle">
            <a:fillToRect l="20000" t="10000" r="20000" b="60000"/>
          </a:path>
        </a:gradFill>
      </c:spPr>
    </c:plotArea>
    <c:legend>
      <c:legendPos val="r"/>
      <c:layout>
        <c:manualLayout>
          <c:xMode val="edge"/>
          <c:yMode val="edge"/>
          <c:x val="0.87695031239915133"/>
          <c:y val="0.19679575675562458"/>
          <c:w val="0.12304968760084858"/>
          <c:h val="0.440097354502698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36967629270965E-2"/>
          <c:y val="2.8354755454522148E-2"/>
          <c:w val="0.92920297215653291"/>
          <c:h val="0.881679182111078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pattFill prst="pct80">
              <a:fgClr>
                <a:srgbClr val="A7EA52">
                  <a:lumMod val="50000"/>
                </a:srgbClr>
              </a:fgClr>
              <a:bgClr>
                <a:sysClr val="window" lastClr="FFFFFF"/>
              </a:bgClr>
            </a:patt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1.7315933150284887E-2"/>
                  <c:y val="-4.2756192072934657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716803952999932"/>
                  <c:y val="-9.5358512353846209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12613942366192"/>
                  <c:y val="2.2881296017614204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872077705651753E-2"/>
                  <c:y val="-3.2668087384230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361515387179203E-2"/>
                  <c:y val="-3.2979500594210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3</c:v>
                </c:pt>
                <c:pt idx="2">
                  <c:v>Оцінка 4</c:v>
                </c:pt>
                <c:pt idx="3">
                  <c:v>Оцінка 5</c:v>
                </c:pt>
                <c:pt idx="4">
                  <c:v>без відповіді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7</c:v>
                </c:pt>
                <c:pt idx="3">
                  <c:v>18</c:v>
                </c:pt>
                <c:pt idx="4">
                  <c:v>24</c:v>
                </c:pt>
              </c:numCache>
            </c:numRef>
          </c:val>
          <c:shape val="pyramid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29808640"/>
        <c:axId val="129810432"/>
        <c:axId val="0"/>
      </c:bar3DChart>
      <c:catAx>
        <c:axId val="129808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9810432"/>
        <c:crosses val="autoZero"/>
        <c:auto val="1"/>
        <c:lblAlgn val="ctr"/>
        <c:lblOffset val="100"/>
        <c:noMultiLvlLbl val="0"/>
      </c:catAx>
      <c:valAx>
        <c:axId val="129810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808640"/>
        <c:crosses val="autoZero"/>
        <c:crossBetween val="between"/>
      </c:valAx>
      <c:spPr>
        <a:pattFill prst="smGrid">
          <a:fgClr>
            <a:srgbClr val="A7EA52">
              <a:lumMod val="50000"/>
            </a:srgbClr>
          </a:fgClr>
          <a:bgClr>
            <a:sysClr val="window" lastClr="FFFFFF"/>
          </a:bgClr>
        </a:pattFill>
      </c:spPr>
    </c:plotArea>
    <c:legend>
      <c:legendPos val="r"/>
      <c:layout>
        <c:manualLayout>
          <c:xMode val="edge"/>
          <c:yMode val="edge"/>
          <c:x val="0.87695031239915133"/>
          <c:y val="0.19679575675562458"/>
          <c:w val="0.12304968760084858"/>
          <c:h val="0.440097354502698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436967629270965E-2"/>
          <c:y val="2.8354755454522148E-2"/>
          <c:w val="0.92920297215653291"/>
          <c:h val="0.881679182111078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pattFill prst="shingle">
              <a:fgClr>
                <a:srgbClr val="A7EA52">
                  <a:lumMod val="50000"/>
                </a:srgbClr>
              </a:fgClr>
              <a:bgClr>
                <a:sysClr val="window" lastClr="FFFFFF"/>
              </a:bgClr>
            </a:patt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explosion val="57"/>
          </c:dPt>
          <c:dPt>
            <c:idx val="2"/>
            <c:invertIfNegative val="0"/>
            <c:bubble3D val="0"/>
            <c:explosion val="36"/>
          </c:dPt>
          <c:dLbls>
            <c:dLbl>
              <c:idx val="0"/>
              <c:layout>
                <c:manualLayout>
                  <c:x val="-4.520264944106739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404177313631819E-2"/>
                  <c:y val="-4.1913272262677881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3615735817713374E-3"/>
                  <c:y val="-9.1858480370867884E-3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872077705651753E-2"/>
                  <c:y val="-3.2668087384230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361515387179203E-2"/>
                  <c:y val="-3.2979500594210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327330192803084E-2"/>
                  <c:y val="-1.2641630200292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без відповіді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23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9401600"/>
        <c:axId val="129403136"/>
      </c:barChart>
      <c:catAx>
        <c:axId val="129401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403136"/>
        <c:crosses val="autoZero"/>
        <c:auto val="1"/>
        <c:lblAlgn val="ctr"/>
        <c:lblOffset val="100"/>
        <c:noMultiLvlLbl val="0"/>
      </c:catAx>
      <c:valAx>
        <c:axId val="12940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12940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71417461551894"/>
          <c:y val="7.8135888941632745E-2"/>
          <c:w val="0.23492641029303624"/>
          <c:h val="6.877224079479384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199693788276465E-3"/>
          <c:y val="0.12716662154909239"/>
          <c:w val="0.87119608069437804"/>
          <c:h val="0.872628393402298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13"/>
          </c:dPt>
          <c:dLbls>
            <c:dLbl>
              <c:idx val="0"/>
              <c:layout>
                <c:manualLayout>
                  <c:x val="-1.3888888888888888E-2"/>
                  <c:y val="-2.777777777777777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8137952309506062E-2"/>
                  <c:y val="-3.674552592747910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3.2661284668478043E-2"/>
                  <c:y val="-0.12023546679476928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0.10112212451043735"/>
                  <c:y val="-4.419774954582510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9.7350294411732048E-3"/>
                  <c:y val="-0.11284583403096056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11</c:v>
                </c:pt>
                <c:pt idx="3">
                  <c:v>15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215605493672229"/>
          <c:y val="0.57504741257231196"/>
          <c:w val="0.16080435258092737"/>
          <c:h val="0.36833677040369955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758685928100761E-4"/>
          <c:y val="8.4937354378464988E-2"/>
          <c:w val="0.91400416134992557"/>
          <c:h val="0.914857660572925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8"/>
          <c:dPt>
            <c:idx val="0"/>
            <c:bubble3D val="0"/>
            <c:explosion val="18"/>
          </c:dPt>
          <c:dPt>
            <c:idx val="1"/>
            <c:bubble3D val="0"/>
            <c:explosion val="36"/>
          </c:dPt>
          <c:dLbls>
            <c:dLbl>
              <c:idx val="0"/>
              <c:layout>
                <c:manualLayout>
                  <c:x val="0.16932975624067662"/>
                  <c:y val="-6.255486479593033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-0.13597113805046473"/>
                  <c:y val="-4.9165898624722447E-2"/>
                </c:manualLayout>
              </c:layout>
              <c:tx>
                <c:rich>
                  <a:bodyPr/>
                  <a:lstStyle/>
                  <a:p>
                    <a:r>
                      <a:rPr lang="uk-UA" dirty="0" err="1"/>
                      <a:t>к-сть</a:t>
                    </a:r>
                    <a:r>
                      <a:rPr lang="uk-UA" dirty="0"/>
                      <a:t> опитаних; </a:t>
                    </a:r>
                    <a:endParaRPr lang="uk-UA" dirty="0" smtClean="0"/>
                  </a:p>
                  <a:p>
                    <a:r>
                      <a:rPr lang="uk-UA" dirty="0" smtClean="0"/>
                      <a:t>5</a:t>
                    </a:r>
                    <a:endParaRPr lang="uk-UA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3.2661284668478043E-2"/>
                  <c:y val="-0.12023546679476928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0.10112212451043735"/>
                  <c:y val="-4.419774954582510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9.7350294411732048E-3"/>
                  <c:y val="-0.11284583403096056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ні</c:v>
                </c:pt>
                <c:pt idx="1">
                  <c:v>так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530675853018376"/>
          <c:y val="0.36141701037370327"/>
          <c:w val="0.16080435258092737"/>
          <c:h val="0.36833677040369955"/>
        </c:manualLayout>
      </c:layout>
      <c:overlay val="0"/>
      <c:txPr>
        <a:bodyPr/>
        <a:lstStyle/>
        <a:p>
          <a:pPr>
            <a:defRPr sz="36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199693788276465E-3"/>
          <c:y val="0.20665698037745281"/>
          <c:w val="0.79071686351706039"/>
          <c:h val="0.79313804524434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6"/>
          <c:dPt>
            <c:idx val="0"/>
            <c:bubble3D val="0"/>
            <c:explosion val="23"/>
          </c:dPt>
          <c:dPt>
            <c:idx val="1"/>
            <c:bubble3D val="0"/>
            <c:explosion val="14"/>
          </c:dPt>
          <c:dPt>
            <c:idx val="2"/>
            <c:bubble3D val="0"/>
            <c:explosion val="36"/>
          </c:dPt>
          <c:dPt>
            <c:idx val="3"/>
            <c:bubble3D val="0"/>
            <c:explosion val="0"/>
          </c:dPt>
          <c:dPt>
            <c:idx val="4"/>
            <c:bubble3D val="0"/>
            <c:explosion val="32"/>
          </c:dPt>
          <c:dLbls>
            <c:dLbl>
              <c:idx val="0"/>
              <c:layout>
                <c:manualLayout>
                  <c:x val="4.6580538670306475E-2"/>
                  <c:y val="-6.305172441157332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2.6014569809703684E-2"/>
                  <c:y val="-5.977649308806957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8346189047777762E-2"/>
                  <c:y val="-1.0709127557255542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6.5282957978214054E-2"/>
                  <c:y val="6.9297855793809928E-4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2.6566228091058665E-2"/>
                  <c:y val="-8.484692177059691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3.7932293237259354E-4"/>
                  <c:y val="-0.10213091402542575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не відповіли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19</c:v>
                </c:pt>
                <c:pt idx="3">
                  <c:v>9</c:v>
                </c:pt>
                <c:pt idx="4">
                  <c:v>15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530675853018376"/>
          <c:y val="0.15362488779811614"/>
          <c:w val="0.16080435258092737"/>
          <c:h val="0.74928906613945989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4316483166876867"/>
          <c:w val="0.85370905408477493"/>
          <c:h val="0.85663019395302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explosion val="1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43"/>
          </c:dPt>
          <c:dLbls>
            <c:dLbl>
              <c:idx val="0"/>
              <c:layout>
                <c:manualLayout>
                  <c:x val="-8.2130324260648521E-2"/>
                  <c:y val="-6.3492063492063489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4.6574907072110816E-2"/>
                  <c:y val="-3.314137935291140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2.1522639917311268E-2"/>
                  <c:y val="9.58764998333518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0"/>
                  <c:y val="0.12941347566319791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0.14639369386191267"/>
                  <c:y val="-6.5289813477514844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не відповіли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16</c:v>
                </c:pt>
                <c:pt idx="4">
                  <c:v>24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2530675853018376"/>
          <c:y val="0.15362488779811614"/>
          <c:w val="0.16080435258092737"/>
          <c:h val="0.74928906613945989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316483166876867"/>
          <c:w val="0.85370905408477493"/>
          <c:h val="0.856630193953028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spPr>
            <a:ln w="28575"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  <c:explosion val="43"/>
          </c:dPt>
          <c:dLbls>
            <c:dLbl>
              <c:idx val="0"/>
              <c:layout>
                <c:manualLayout>
                  <c:x val="2.9635655331657927E-2"/>
                  <c:y val="-2.252836104630349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2277950045966527E-2"/>
                  <c:y val="6.051796713945363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5.1833635865522656E-2"/>
                  <c:y val="-2.106440333790072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1338579945534003E-2"/>
                  <c:y val="2.03565344591341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1.0726628240487071E-2"/>
                  <c:y val="3.2693126689627081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  <c:pt idx="5">
                  <c:v>не відповіли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23</c:v>
                </c:pt>
                <c:pt idx="4">
                  <c:v>20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7540480"/>
        <c:axId val="27542272"/>
      </c:barChart>
      <c:catAx>
        <c:axId val="27540480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7542272"/>
        <c:crosses val="autoZero"/>
        <c:auto val="1"/>
        <c:lblAlgn val="ctr"/>
        <c:lblOffset val="100"/>
        <c:noMultiLvlLbl val="0"/>
      </c:catAx>
      <c:valAx>
        <c:axId val="275422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540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6483166876867"/>
          <c:w val="0.85370905408477493"/>
          <c:h val="0.8566301939530286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к-сть опитаних</c:v>
                </c:pt>
              </c:strCache>
            </c:strRef>
          </c:tx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  <c:explosion val="43"/>
          </c:dPt>
          <c:dLbls>
            <c:dLbl>
              <c:idx val="0"/>
              <c:layout>
                <c:manualLayout>
                  <c:x val="2.9635655331657927E-2"/>
                  <c:y val="-2.252836104630349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1.6987413974827951E-2"/>
                  <c:y val="-1.190487552692277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2.2277950045966527E-2"/>
                  <c:y val="6.051796713945363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2.429682948306279E-2"/>
                  <c:y val="2.7927066745670236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1338579945534003E-2"/>
                  <c:y val="2.035653445913417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1.0726628240487071E-2"/>
                  <c:y val="3.2693126689627081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Оцінка 1</c:v>
                </c:pt>
                <c:pt idx="1">
                  <c:v>Оцінка 2</c:v>
                </c:pt>
                <c:pt idx="2">
                  <c:v>Оцінка 3</c:v>
                </c:pt>
                <c:pt idx="3">
                  <c:v>Оцінка 4</c:v>
                </c:pt>
                <c:pt idx="4">
                  <c:v>Оцінка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18</c:v>
                </c:pt>
                <c:pt idx="3">
                  <c:v>15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7629056"/>
        <c:axId val="27630592"/>
      </c:barChart>
      <c:catAx>
        <c:axId val="27629056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7630592"/>
        <c:crosses val="autoZero"/>
        <c:auto val="1"/>
        <c:lblAlgn val="ctr"/>
        <c:lblOffset val="100"/>
        <c:noMultiLvlLbl val="0"/>
      </c:catAx>
      <c:valAx>
        <c:axId val="276305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6290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70074-2301-4EAB-A791-79CB5A685C38}" type="doc">
      <dgm:prSet loTypeId="urn:microsoft.com/office/officeart/2005/8/layout/target3" loCatId="relationship" qsTypeId="urn:microsoft.com/office/officeart/2005/8/quickstyle/simple3" qsCatId="simple" csTypeId="urn:microsoft.com/office/officeart/2005/8/colors/accent0_3" csCatId="mainScheme"/>
      <dgm:spPr/>
      <dgm:t>
        <a:bodyPr/>
        <a:lstStyle/>
        <a:p>
          <a:endParaRPr lang="uk-UA"/>
        </a:p>
      </dgm:t>
    </dgm:pt>
    <dgm:pt modelId="{BD4FA660-8966-4925-B75F-549C218F987C}">
      <dgm:prSet/>
      <dgm:spPr/>
      <dgm:t>
        <a:bodyPr/>
        <a:lstStyle/>
        <a:p>
          <a:pPr rtl="0"/>
          <a:r>
            <a:rPr lang="uk-UA" b="1" dirty="0" smtClean="0"/>
            <a:t>ЗВІТ</a:t>
          </a:r>
          <a:r>
            <a:rPr lang="uk-UA" dirty="0" smtClean="0"/>
            <a:t/>
          </a:r>
          <a:br>
            <a:rPr lang="uk-UA" dirty="0" smtClean="0"/>
          </a:br>
          <a:r>
            <a:rPr lang="uk-UA" b="1" dirty="0" smtClean="0"/>
            <a:t>про проведене опитування відвідувачів Київського районного суду м. Полтави </a:t>
          </a:r>
          <a:r>
            <a:rPr lang="uk-UA" dirty="0" smtClean="0"/>
            <a:t/>
          </a:r>
          <a:br>
            <a:rPr lang="uk-UA" dirty="0" smtClean="0"/>
          </a:br>
          <a:r>
            <a:rPr lang="uk-UA" b="1" dirty="0" smtClean="0"/>
            <a:t>щодо якості функціонування суду</a:t>
          </a:r>
          <a:endParaRPr lang="uk-UA" dirty="0"/>
        </a:p>
      </dgm:t>
    </dgm:pt>
    <dgm:pt modelId="{B5BE26A0-8EB4-4EAE-AAAC-A520A7140954}" type="parTrans" cxnId="{B396EB8B-1BA1-40D7-BC64-F6C191B255F3}">
      <dgm:prSet/>
      <dgm:spPr/>
      <dgm:t>
        <a:bodyPr/>
        <a:lstStyle/>
        <a:p>
          <a:endParaRPr lang="uk-UA"/>
        </a:p>
      </dgm:t>
    </dgm:pt>
    <dgm:pt modelId="{27F2033E-351F-4F77-B2FB-1AFCBDA8843F}" type="sibTrans" cxnId="{B396EB8B-1BA1-40D7-BC64-F6C191B255F3}">
      <dgm:prSet/>
      <dgm:spPr/>
      <dgm:t>
        <a:bodyPr/>
        <a:lstStyle/>
        <a:p>
          <a:endParaRPr lang="uk-UA"/>
        </a:p>
      </dgm:t>
    </dgm:pt>
    <dgm:pt modelId="{37E7E7E8-2B5A-4C9A-BE6C-4D500556BE0D}" type="pres">
      <dgm:prSet presAssocID="{B6770074-2301-4EAB-A791-79CB5A685C3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F265947-24A4-4EA5-98B6-E70FA064D5CE}" type="pres">
      <dgm:prSet presAssocID="{BD4FA660-8966-4925-B75F-549C218F987C}" presName="circle1" presStyleLbl="node1" presStyleIdx="0" presStyleCnt="1"/>
      <dgm:spPr/>
    </dgm:pt>
    <dgm:pt modelId="{01619184-29C6-45A1-A7AB-98DFBAA1BBCC}" type="pres">
      <dgm:prSet presAssocID="{BD4FA660-8966-4925-B75F-549C218F987C}" presName="space" presStyleCnt="0"/>
      <dgm:spPr/>
    </dgm:pt>
    <dgm:pt modelId="{2B2F675D-AFD4-40E5-9E87-45F1169D52F6}" type="pres">
      <dgm:prSet presAssocID="{BD4FA660-8966-4925-B75F-549C218F987C}" presName="rect1" presStyleLbl="alignAcc1" presStyleIdx="0" presStyleCnt="1"/>
      <dgm:spPr/>
      <dgm:t>
        <a:bodyPr/>
        <a:lstStyle/>
        <a:p>
          <a:endParaRPr lang="uk-UA"/>
        </a:p>
      </dgm:t>
    </dgm:pt>
    <dgm:pt modelId="{30B53078-4734-441F-8B31-866F00372F46}" type="pres">
      <dgm:prSet presAssocID="{BD4FA660-8966-4925-B75F-549C218F987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4C7B16F-2981-4198-90E3-5A33738398E4}" type="presOf" srcId="{BD4FA660-8966-4925-B75F-549C218F987C}" destId="{2B2F675D-AFD4-40E5-9E87-45F1169D52F6}" srcOrd="0" destOrd="0" presId="urn:microsoft.com/office/officeart/2005/8/layout/target3"/>
    <dgm:cxn modelId="{B396EB8B-1BA1-40D7-BC64-F6C191B255F3}" srcId="{B6770074-2301-4EAB-A791-79CB5A685C38}" destId="{BD4FA660-8966-4925-B75F-549C218F987C}" srcOrd="0" destOrd="0" parTransId="{B5BE26A0-8EB4-4EAE-AAAC-A520A7140954}" sibTransId="{27F2033E-351F-4F77-B2FB-1AFCBDA8843F}"/>
    <dgm:cxn modelId="{AED6318B-47E5-4704-8765-A8A26F762460}" type="presOf" srcId="{BD4FA660-8966-4925-B75F-549C218F987C}" destId="{30B53078-4734-441F-8B31-866F00372F46}" srcOrd="1" destOrd="0" presId="urn:microsoft.com/office/officeart/2005/8/layout/target3"/>
    <dgm:cxn modelId="{E62BB556-33F9-4CC2-BD8D-A809302D7217}" type="presOf" srcId="{B6770074-2301-4EAB-A791-79CB5A685C38}" destId="{37E7E7E8-2B5A-4C9A-BE6C-4D500556BE0D}" srcOrd="0" destOrd="0" presId="urn:microsoft.com/office/officeart/2005/8/layout/target3"/>
    <dgm:cxn modelId="{D39F57E0-B360-412E-974B-B40A00D0B5DA}" type="presParOf" srcId="{37E7E7E8-2B5A-4C9A-BE6C-4D500556BE0D}" destId="{EF265947-24A4-4EA5-98B6-E70FA064D5CE}" srcOrd="0" destOrd="0" presId="urn:microsoft.com/office/officeart/2005/8/layout/target3"/>
    <dgm:cxn modelId="{79D20AC8-F1B6-450B-AD67-246F12FAAA80}" type="presParOf" srcId="{37E7E7E8-2B5A-4C9A-BE6C-4D500556BE0D}" destId="{01619184-29C6-45A1-A7AB-98DFBAA1BBCC}" srcOrd="1" destOrd="0" presId="urn:microsoft.com/office/officeart/2005/8/layout/target3"/>
    <dgm:cxn modelId="{BAC6D255-3675-412D-955E-BCDFF89C2B2C}" type="presParOf" srcId="{37E7E7E8-2B5A-4C9A-BE6C-4D500556BE0D}" destId="{2B2F675D-AFD4-40E5-9E87-45F1169D52F6}" srcOrd="2" destOrd="0" presId="urn:microsoft.com/office/officeart/2005/8/layout/target3"/>
    <dgm:cxn modelId="{B7338AB5-3D71-435B-BD4D-A95D149D1E1F}" type="presParOf" srcId="{37E7E7E8-2B5A-4C9A-BE6C-4D500556BE0D}" destId="{30B53078-4734-441F-8B31-866F00372F46}" srcOrd="3" destOrd="0" presId="urn:microsoft.com/office/officeart/2005/8/layout/target3"/>
  </dgm:cxnLst>
  <dgm:bg>
    <a:solidFill>
      <a:schemeClr val="accent3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B479D-101E-4C33-883F-2764D91AF97A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B61792A0-9FA7-4932-874B-3EC575B65BAC}">
      <dgm:prSet phldrT="[Текст]" custT="1"/>
      <dgm:spPr/>
      <dgm:t>
        <a:bodyPr/>
        <a:lstStyle/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dirty="0" smtClean="0">
            <a:latin typeface="Times New Roman" pitchFamily="18" charset="0"/>
            <a:cs typeface="Times New Roman" pitchFamily="18" charset="0"/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18 – 25 років –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5 відвідувачів;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dirty="0" smtClean="0">
            <a:latin typeface="Times New Roman" pitchFamily="18" charset="0"/>
            <a:cs typeface="Times New Roman" pitchFamily="18" charset="0"/>
          </a:endParaRPr>
        </a:p>
      </dgm:t>
    </dgm:pt>
    <dgm:pt modelId="{06053986-A804-4577-B166-108155A374A2}" type="parTrans" cxnId="{05B2A361-F72B-42C6-B87C-11EB05C51B09}">
      <dgm:prSet/>
      <dgm:spPr/>
      <dgm:t>
        <a:bodyPr/>
        <a:lstStyle/>
        <a:p>
          <a:endParaRPr lang="ru-RU"/>
        </a:p>
      </dgm:t>
    </dgm:pt>
    <dgm:pt modelId="{57A5D07C-7AF2-4ED3-862D-4FD1ABB7CC94}" type="sibTrans" cxnId="{05B2A361-F72B-42C6-B87C-11EB05C51B09}">
      <dgm:prSet/>
      <dgm:spPr/>
      <dgm:t>
        <a:bodyPr/>
        <a:lstStyle/>
        <a:p>
          <a:endParaRPr lang="ru-RU"/>
        </a:p>
      </dgm:t>
    </dgm:pt>
    <dgm:pt modelId="{49ECA8A3-E3B5-47F6-91AF-2AFB9CF582E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60 років і старше - 5 відвідувачів</a:t>
          </a:r>
          <a:endParaRPr lang="uk-UA" sz="1400" b="1" noProof="0" dirty="0" smtClean="0">
            <a:latin typeface="Times New Roman" pitchFamily="18" charset="0"/>
            <a:cs typeface="Times New Roman" pitchFamily="18" charset="0"/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403E7206-6A75-435B-B161-455ED4656514}" type="parTrans" cxnId="{E012916E-B251-4357-ABF7-D713A360E9DE}">
      <dgm:prSet/>
      <dgm:spPr/>
      <dgm:t>
        <a:bodyPr/>
        <a:lstStyle/>
        <a:p>
          <a:endParaRPr lang="ru-RU"/>
        </a:p>
      </dgm:t>
    </dgm:pt>
    <dgm:pt modelId="{B78C9EA0-CED4-40CD-B25F-7D80242F594C}" type="sibTrans" cxnId="{E012916E-B251-4357-ABF7-D713A360E9DE}">
      <dgm:prSet/>
      <dgm:spPr/>
      <dgm:t>
        <a:bodyPr/>
        <a:lstStyle/>
        <a:p>
          <a:endParaRPr lang="ru-RU"/>
        </a:p>
      </dgm:t>
    </dgm:pt>
    <dgm:pt modelId="{7608628F-C0BA-4038-BB8D-D40B081CC37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40 – 59 років - 19 відвідувачів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A6868386-F013-4A33-BA69-F77713004A46}" type="parTrans" cxnId="{8FAD0890-02CD-4F30-ACD5-D42C361B93F0}">
      <dgm:prSet/>
      <dgm:spPr/>
      <dgm:t>
        <a:bodyPr/>
        <a:lstStyle/>
        <a:p>
          <a:endParaRPr lang="ru-RU"/>
        </a:p>
      </dgm:t>
    </dgm:pt>
    <dgm:pt modelId="{C66F9A42-3A17-43FF-81B4-EC20C9E95653}" type="sibTrans" cxnId="{8FAD0890-02CD-4F30-ACD5-D42C361B93F0}">
      <dgm:prSet/>
      <dgm:spPr/>
      <dgm:t>
        <a:bodyPr/>
        <a:lstStyle/>
        <a:p>
          <a:endParaRPr lang="ru-RU"/>
        </a:p>
      </dgm:t>
    </dgm:pt>
    <dgm:pt modelId="{A94BF609-9B89-4905-8330-E597432D6288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26 – 39 років - 27 відвідувачів</a:t>
          </a:r>
        </a:p>
      </dgm:t>
    </dgm:pt>
    <dgm:pt modelId="{D381967E-468F-4878-B400-1B9211803D03}" type="parTrans" cxnId="{289A986A-F4FF-4F96-9A9B-923D411BED67}">
      <dgm:prSet/>
      <dgm:spPr/>
      <dgm:t>
        <a:bodyPr/>
        <a:lstStyle/>
        <a:p>
          <a:endParaRPr lang="ru-RU"/>
        </a:p>
      </dgm:t>
    </dgm:pt>
    <dgm:pt modelId="{3E4D644D-5217-4557-9E64-6D1107A210D3}" type="sibTrans" cxnId="{289A986A-F4FF-4F96-9A9B-923D411BED67}">
      <dgm:prSet/>
      <dgm:spPr/>
      <dgm:t>
        <a:bodyPr/>
        <a:lstStyle/>
        <a:p>
          <a:endParaRPr lang="ru-RU"/>
        </a:p>
      </dgm:t>
    </dgm:pt>
    <dgm:pt modelId="{E5AE3534-9AA7-4DC2-AA80-A9CD415EA67B}" type="pres">
      <dgm:prSet presAssocID="{BA5B479D-101E-4C33-883F-2764D91AF97A}" presName="Name0" presStyleCnt="0">
        <dgm:presLayoutVars>
          <dgm:dir/>
          <dgm:animLvl val="lvl"/>
          <dgm:resizeHandles val="exact"/>
        </dgm:presLayoutVars>
      </dgm:prSet>
      <dgm:spPr/>
    </dgm:pt>
    <dgm:pt modelId="{4C70B50C-4C32-48AE-A164-26EB34288C0E}" type="pres">
      <dgm:prSet presAssocID="{B61792A0-9FA7-4932-874B-3EC575B65BAC}" presName="Name8" presStyleCnt="0"/>
      <dgm:spPr/>
    </dgm:pt>
    <dgm:pt modelId="{4A66AC34-488A-4419-9E94-1D94AD75FB19}" type="pres">
      <dgm:prSet presAssocID="{B61792A0-9FA7-4932-874B-3EC575B65BA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1F0B5A-4BC8-434A-A3C4-0BD6C3DA832F}" type="pres">
      <dgm:prSet presAssocID="{B61792A0-9FA7-4932-874B-3EC575B65B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A0416-57B0-469E-B42D-5F5ACDCE3108}" type="pres">
      <dgm:prSet presAssocID="{49ECA8A3-E3B5-47F6-91AF-2AFB9CF582E0}" presName="Name8" presStyleCnt="0"/>
      <dgm:spPr/>
    </dgm:pt>
    <dgm:pt modelId="{E50AAEF2-02AF-4EDC-A316-454FA70D5550}" type="pres">
      <dgm:prSet presAssocID="{49ECA8A3-E3B5-47F6-91AF-2AFB9CF582E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9ABDCA-5E3C-48BC-A4FB-42AB162728C0}" type="pres">
      <dgm:prSet presAssocID="{49ECA8A3-E3B5-47F6-91AF-2AFB9CF582E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25C1C-A89F-4F53-98FD-6F0FA06D159B}" type="pres">
      <dgm:prSet presAssocID="{7608628F-C0BA-4038-BB8D-D40B081CC374}" presName="Name8" presStyleCnt="0"/>
      <dgm:spPr/>
    </dgm:pt>
    <dgm:pt modelId="{EF635ACD-AD4B-4D2B-88B4-14A51627B1A0}" type="pres">
      <dgm:prSet presAssocID="{7608628F-C0BA-4038-BB8D-D40B081CC37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96A09-FE76-4CE7-AC65-E3AAE69685F7}" type="pres">
      <dgm:prSet presAssocID="{7608628F-C0BA-4038-BB8D-D40B081CC3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88AC4-A591-4AA7-8F15-EF27E19EDF50}" type="pres">
      <dgm:prSet presAssocID="{A94BF609-9B89-4905-8330-E597432D6288}" presName="Name8" presStyleCnt="0"/>
      <dgm:spPr/>
    </dgm:pt>
    <dgm:pt modelId="{98A939C3-076E-4981-85A0-C2F867CEC7FB}" type="pres">
      <dgm:prSet presAssocID="{A94BF609-9B89-4905-8330-E597432D6288}" presName="level" presStyleLbl="node1" presStyleIdx="3" presStyleCnt="4" custLinFactNeighborY="16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21E33-5B3A-4FAB-AD79-C4ED4B8F9660}" type="pres">
      <dgm:prSet presAssocID="{A94BF609-9B89-4905-8330-E597432D62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80DCF7-BD04-42BD-9AE7-76F44F740C04}" type="presOf" srcId="{A94BF609-9B89-4905-8330-E597432D6288}" destId="{3A421E33-5B3A-4FAB-AD79-C4ED4B8F9660}" srcOrd="1" destOrd="0" presId="urn:microsoft.com/office/officeart/2005/8/layout/pyramid1"/>
    <dgm:cxn modelId="{FEF10281-E4A3-4320-B589-85E53628314C}" type="presOf" srcId="{7608628F-C0BA-4038-BB8D-D40B081CC374}" destId="{CCE96A09-FE76-4CE7-AC65-E3AAE69685F7}" srcOrd="1" destOrd="0" presId="urn:microsoft.com/office/officeart/2005/8/layout/pyramid1"/>
    <dgm:cxn modelId="{F08EE05A-7CE9-4372-B564-74686A27EA45}" type="presOf" srcId="{BA5B479D-101E-4C33-883F-2764D91AF97A}" destId="{E5AE3534-9AA7-4DC2-AA80-A9CD415EA67B}" srcOrd="0" destOrd="0" presId="urn:microsoft.com/office/officeart/2005/8/layout/pyramid1"/>
    <dgm:cxn modelId="{1774C073-DD60-4334-A390-2E7F2FC647CC}" type="presOf" srcId="{A94BF609-9B89-4905-8330-E597432D6288}" destId="{98A939C3-076E-4981-85A0-C2F867CEC7FB}" srcOrd="0" destOrd="0" presId="urn:microsoft.com/office/officeart/2005/8/layout/pyramid1"/>
    <dgm:cxn modelId="{289A986A-F4FF-4F96-9A9B-923D411BED67}" srcId="{BA5B479D-101E-4C33-883F-2764D91AF97A}" destId="{A94BF609-9B89-4905-8330-E597432D6288}" srcOrd="3" destOrd="0" parTransId="{D381967E-468F-4878-B400-1B9211803D03}" sibTransId="{3E4D644D-5217-4557-9E64-6D1107A210D3}"/>
    <dgm:cxn modelId="{05B2A361-F72B-42C6-B87C-11EB05C51B09}" srcId="{BA5B479D-101E-4C33-883F-2764D91AF97A}" destId="{B61792A0-9FA7-4932-874B-3EC575B65BAC}" srcOrd="0" destOrd="0" parTransId="{06053986-A804-4577-B166-108155A374A2}" sibTransId="{57A5D07C-7AF2-4ED3-862D-4FD1ABB7CC94}"/>
    <dgm:cxn modelId="{C0D93491-670A-4280-8900-E478B128EAA1}" type="presOf" srcId="{7608628F-C0BA-4038-BB8D-D40B081CC374}" destId="{EF635ACD-AD4B-4D2B-88B4-14A51627B1A0}" srcOrd="0" destOrd="0" presId="urn:microsoft.com/office/officeart/2005/8/layout/pyramid1"/>
    <dgm:cxn modelId="{8FAD0890-02CD-4F30-ACD5-D42C361B93F0}" srcId="{BA5B479D-101E-4C33-883F-2764D91AF97A}" destId="{7608628F-C0BA-4038-BB8D-D40B081CC374}" srcOrd="2" destOrd="0" parTransId="{A6868386-F013-4A33-BA69-F77713004A46}" sibTransId="{C66F9A42-3A17-43FF-81B4-EC20C9E95653}"/>
    <dgm:cxn modelId="{688DCF3F-0285-445C-BBA1-9AF83B082378}" type="presOf" srcId="{B61792A0-9FA7-4932-874B-3EC575B65BAC}" destId="{4A66AC34-488A-4419-9E94-1D94AD75FB19}" srcOrd="0" destOrd="0" presId="urn:microsoft.com/office/officeart/2005/8/layout/pyramid1"/>
    <dgm:cxn modelId="{B3541A64-F087-4DAC-B371-E40473235EBC}" type="presOf" srcId="{49ECA8A3-E3B5-47F6-91AF-2AFB9CF582E0}" destId="{019ABDCA-5E3C-48BC-A4FB-42AB162728C0}" srcOrd="1" destOrd="0" presId="urn:microsoft.com/office/officeart/2005/8/layout/pyramid1"/>
    <dgm:cxn modelId="{CE96D228-CC20-43F4-82BC-3D4273D83D05}" type="presOf" srcId="{B61792A0-9FA7-4932-874B-3EC575B65BAC}" destId="{791F0B5A-4BC8-434A-A3C4-0BD6C3DA832F}" srcOrd="1" destOrd="0" presId="urn:microsoft.com/office/officeart/2005/8/layout/pyramid1"/>
    <dgm:cxn modelId="{E012916E-B251-4357-ABF7-D713A360E9DE}" srcId="{BA5B479D-101E-4C33-883F-2764D91AF97A}" destId="{49ECA8A3-E3B5-47F6-91AF-2AFB9CF582E0}" srcOrd="1" destOrd="0" parTransId="{403E7206-6A75-435B-B161-455ED4656514}" sibTransId="{B78C9EA0-CED4-40CD-B25F-7D80242F594C}"/>
    <dgm:cxn modelId="{ACAC34E4-B9DA-4761-9272-27E0E01443BF}" type="presOf" srcId="{49ECA8A3-E3B5-47F6-91AF-2AFB9CF582E0}" destId="{E50AAEF2-02AF-4EDC-A316-454FA70D5550}" srcOrd="0" destOrd="0" presId="urn:microsoft.com/office/officeart/2005/8/layout/pyramid1"/>
    <dgm:cxn modelId="{AB342A93-0CA3-4F20-8843-5A998036302D}" type="presParOf" srcId="{E5AE3534-9AA7-4DC2-AA80-A9CD415EA67B}" destId="{4C70B50C-4C32-48AE-A164-26EB34288C0E}" srcOrd="0" destOrd="0" presId="urn:microsoft.com/office/officeart/2005/8/layout/pyramid1"/>
    <dgm:cxn modelId="{C8E88D2D-EA84-43B3-A576-29D2A05BF632}" type="presParOf" srcId="{4C70B50C-4C32-48AE-A164-26EB34288C0E}" destId="{4A66AC34-488A-4419-9E94-1D94AD75FB19}" srcOrd="0" destOrd="0" presId="urn:microsoft.com/office/officeart/2005/8/layout/pyramid1"/>
    <dgm:cxn modelId="{2ADFC71C-678E-4CAD-A5CE-63B9B0A54D56}" type="presParOf" srcId="{4C70B50C-4C32-48AE-A164-26EB34288C0E}" destId="{791F0B5A-4BC8-434A-A3C4-0BD6C3DA832F}" srcOrd="1" destOrd="0" presId="urn:microsoft.com/office/officeart/2005/8/layout/pyramid1"/>
    <dgm:cxn modelId="{980D2DA3-96B5-40EA-A409-D37126B44EF1}" type="presParOf" srcId="{E5AE3534-9AA7-4DC2-AA80-A9CD415EA67B}" destId="{328A0416-57B0-469E-B42D-5F5ACDCE3108}" srcOrd="1" destOrd="0" presId="urn:microsoft.com/office/officeart/2005/8/layout/pyramid1"/>
    <dgm:cxn modelId="{A184A47D-8BEC-4A62-98E6-00A41620CD3A}" type="presParOf" srcId="{328A0416-57B0-469E-B42D-5F5ACDCE3108}" destId="{E50AAEF2-02AF-4EDC-A316-454FA70D5550}" srcOrd="0" destOrd="0" presId="urn:microsoft.com/office/officeart/2005/8/layout/pyramid1"/>
    <dgm:cxn modelId="{CE73C6BB-C7B3-4919-BD1D-4C057460233B}" type="presParOf" srcId="{328A0416-57B0-469E-B42D-5F5ACDCE3108}" destId="{019ABDCA-5E3C-48BC-A4FB-42AB162728C0}" srcOrd="1" destOrd="0" presId="urn:microsoft.com/office/officeart/2005/8/layout/pyramid1"/>
    <dgm:cxn modelId="{B8FEB86D-6CCB-4950-A685-E5F69E7A008F}" type="presParOf" srcId="{E5AE3534-9AA7-4DC2-AA80-A9CD415EA67B}" destId="{22225C1C-A89F-4F53-98FD-6F0FA06D159B}" srcOrd="2" destOrd="0" presId="urn:microsoft.com/office/officeart/2005/8/layout/pyramid1"/>
    <dgm:cxn modelId="{88E77804-9EF6-4A39-B4DF-32730C7C7B40}" type="presParOf" srcId="{22225C1C-A89F-4F53-98FD-6F0FA06D159B}" destId="{EF635ACD-AD4B-4D2B-88B4-14A51627B1A0}" srcOrd="0" destOrd="0" presId="urn:microsoft.com/office/officeart/2005/8/layout/pyramid1"/>
    <dgm:cxn modelId="{F97641FB-E7DE-4743-ACA7-7378AA1A155B}" type="presParOf" srcId="{22225C1C-A89F-4F53-98FD-6F0FA06D159B}" destId="{CCE96A09-FE76-4CE7-AC65-E3AAE69685F7}" srcOrd="1" destOrd="0" presId="urn:microsoft.com/office/officeart/2005/8/layout/pyramid1"/>
    <dgm:cxn modelId="{C085A573-DA1A-4CBB-AA6F-9362E7C20E5D}" type="presParOf" srcId="{E5AE3534-9AA7-4DC2-AA80-A9CD415EA67B}" destId="{9C488AC4-A591-4AA7-8F15-EF27E19EDF50}" srcOrd="3" destOrd="0" presId="urn:microsoft.com/office/officeart/2005/8/layout/pyramid1"/>
    <dgm:cxn modelId="{E828D6D9-6F12-4C90-ABFC-80D377762EBA}" type="presParOf" srcId="{9C488AC4-A591-4AA7-8F15-EF27E19EDF50}" destId="{98A939C3-076E-4981-85A0-C2F867CEC7FB}" srcOrd="0" destOrd="0" presId="urn:microsoft.com/office/officeart/2005/8/layout/pyramid1"/>
    <dgm:cxn modelId="{4F4241D0-257B-47CF-9497-91EDD5D99188}" type="presParOf" srcId="{9C488AC4-A591-4AA7-8F15-EF27E19EDF50}" destId="{3A421E33-5B3A-4FAB-AD79-C4ED4B8F966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70A97F-7437-4741-B8BB-A22E7A3E773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D8572C9-D184-45AB-AF14-DA5C9885FB48}">
      <dgm:prSet custT="1"/>
      <dgm:spPr/>
      <dgm:t>
        <a:bodyPr/>
        <a:lstStyle/>
        <a:p>
          <a:pPr rtl="0"/>
          <a:r>
            <a:rPr lang="uk-UA" sz="2400" b="1" dirty="0" smtClean="0">
              <a:latin typeface="Times New Roman" pitchFamily="18" charset="0"/>
              <a:cs typeface="Times New Roman" pitchFamily="18" charset="0"/>
            </a:rPr>
            <a:t>2. За рівнем освіти:</a:t>
          </a:r>
          <a:endParaRPr lang="uk-UA" sz="2400" b="1" dirty="0">
            <a:latin typeface="Times New Roman" pitchFamily="18" charset="0"/>
            <a:cs typeface="Times New Roman" pitchFamily="18" charset="0"/>
          </a:endParaRPr>
        </a:p>
      </dgm:t>
    </dgm:pt>
    <dgm:pt modelId="{D2A3A559-34A4-4262-B6E7-83544F8D2F70}" type="parTrans" cxnId="{BC6F7802-C05D-4D8D-AEBF-F0E8C14E2D72}">
      <dgm:prSet/>
      <dgm:spPr/>
      <dgm:t>
        <a:bodyPr/>
        <a:lstStyle/>
        <a:p>
          <a:endParaRPr lang="uk-UA"/>
        </a:p>
      </dgm:t>
    </dgm:pt>
    <dgm:pt modelId="{9CC2D1C2-54FE-4F28-B6D2-4B5A4D0C230C}" type="sibTrans" cxnId="{BC6F7802-C05D-4D8D-AEBF-F0E8C14E2D72}">
      <dgm:prSet/>
      <dgm:spPr/>
      <dgm:t>
        <a:bodyPr/>
        <a:lstStyle/>
        <a:p>
          <a:endParaRPr lang="uk-UA"/>
        </a:p>
      </dgm:t>
    </dgm:pt>
    <dgm:pt modelId="{A32B2D36-A72A-4049-BDC7-C376AA49E967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Середня та неповна середня - 6 осіб;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8EC97B8-3FBD-445D-A9CC-D3AB51116DCB}" type="parTrans" cxnId="{A33E17B9-CCE3-4ECB-8C0C-7F0B19FBF7B3}">
      <dgm:prSet/>
      <dgm:spPr/>
      <dgm:t>
        <a:bodyPr/>
        <a:lstStyle/>
        <a:p>
          <a:endParaRPr lang="uk-UA"/>
        </a:p>
      </dgm:t>
    </dgm:pt>
    <dgm:pt modelId="{CCDFCAF2-09D6-4DAA-B635-AF8FBC3567C3}" type="sibTrans" cxnId="{A33E17B9-CCE3-4ECB-8C0C-7F0B19FBF7B3}">
      <dgm:prSet/>
      <dgm:spPr/>
      <dgm:t>
        <a:bodyPr/>
        <a:lstStyle/>
        <a:p>
          <a:endParaRPr lang="uk-UA"/>
        </a:p>
      </dgm:t>
    </dgm:pt>
    <dgm:pt modelId="{6F937758-2FD9-4221-A1C6-E2EB5E661BAE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Базова вища - 10 осіб;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17DA02F0-B133-44CD-BFC6-A2E28E2EE39B}" type="parTrans" cxnId="{0F7FB88A-7BB9-446B-9F05-60DC1D819753}">
      <dgm:prSet/>
      <dgm:spPr/>
      <dgm:t>
        <a:bodyPr/>
        <a:lstStyle/>
        <a:p>
          <a:endParaRPr lang="uk-UA"/>
        </a:p>
      </dgm:t>
    </dgm:pt>
    <dgm:pt modelId="{1601CC76-9AD5-434C-96C0-54B133DF60E1}" type="sibTrans" cxnId="{0F7FB88A-7BB9-446B-9F05-60DC1D819753}">
      <dgm:prSet/>
      <dgm:spPr/>
      <dgm:t>
        <a:bodyPr/>
        <a:lstStyle/>
        <a:p>
          <a:endParaRPr lang="uk-UA"/>
        </a:p>
      </dgm:t>
    </dgm:pt>
    <dgm:pt modelId="{E5F1DA65-1A06-4FFD-ABF8-D8427157AB4B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Повна вища - 39 осіб;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5A582AC8-D70F-424D-AE19-5114EA8368CF}" type="parTrans" cxnId="{54AABF8C-7462-4B79-884B-2D3D002ACF5F}">
      <dgm:prSet/>
      <dgm:spPr/>
      <dgm:t>
        <a:bodyPr/>
        <a:lstStyle/>
        <a:p>
          <a:endParaRPr lang="uk-UA"/>
        </a:p>
      </dgm:t>
    </dgm:pt>
    <dgm:pt modelId="{A27712E9-23E4-42CB-9ED9-A1A17895DE08}" type="sibTrans" cxnId="{54AABF8C-7462-4B79-884B-2D3D002ACF5F}">
      <dgm:prSet/>
      <dgm:spPr/>
      <dgm:t>
        <a:bodyPr/>
        <a:lstStyle/>
        <a:p>
          <a:endParaRPr lang="uk-UA"/>
        </a:p>
      </dgm:t>
    </dgm:pt>
    <dgm:pt modelId="{C6CF1FDB-1170-47DD-9736-70A842B2FB64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Інше – 1 особа. 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5615DF82-0276-408A-A3E0-6536E88794E8}" type="parTrans" cxnId="{2F9B5C90-C849-49E1-AECC-437C99FEDF4B}">
      <dgm:prSet/>
      <dgm:spPr/>
      <dgm:t>
        <a:bodyPr/>
        <a:lstStyle/>
        <a:p>
          <a:endParaRPr lang="uk-UA"/>
        </a:p>
      </dgm:t>
    </dgm:pt>
    <dgm:pt modelId="{3E08E365-8C75-438C-BB94-957CFDE5A5AA}" type="sibTrans" cxnId="{2F9B5C90-C849-49E1-AECC-437C99FEDF4B}">
      <dgm:prSet/>
      <dgm:spPr/>
      <dgm:t>
        <a:bodyPr/>
        <a:lstStyle/>
        <a:p>
          <a:endParaRPr lang="uk-UA"/>
        </a:p>
      </dgm:t>
    </dgm:pt>
    <dgm:pt modelId="{098DFA02-4049-48E9-B0F3-454455D8F904}" type="pres">
      <dgm:prSet presAssocID="{C870A97F-7437-4741-B8BB-A22E7A3E773E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A53D5F7-0BB0-4918-8E4B-CFBC03331692}" type="pres">
      <dgm:prSet presAssocID="{BD8572C9-D184-45AB-AF14-DA5C9885FB48}" presName="circle1" presStyleLbl="lnNode1" presStyleIdx="0" presStyleCnt="5"/>
      <dgm:spPr/>
    </dgm:pt>
    <dgm:pt modelId="{2F0CB17E-61AC-4E18-BB23-61A519A9E5CE}" type="pres">
      <dgm:prSet presAssocID="{BD8572C9-D184-45AB-AF14-DA5C9885FB48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39A55F-193C-4D11-808C-69BD91817BF8}" type="pres">
      <dgm:prSet presAssocID="{BD8572C9-D184-45AB-AF14-DA5C9885FB48}" presName="line1" presStyleLbl="callout" presStyleIdx="0" presStyleCnt="10"/>
      <dgm:spPr/>
    </dgm:pt>
    <dgm:pt modelId="{A4AFAFA3-9E10-4384-91D2-D7EF0F635860}" type="pres">
      <dgm:prSet presAssocID="{BD8572C9-D184-45AB-AF14-DA5C9885FB48}" presName="d1" presStyleLbl="callout" presStyleIdx="1" presStyleCnt="10"/>
      <dgm:spPr/>
    </dgm:pt>
    <dgm:pt modelId="{4C1A4B60-D29A-47EB-B7A3-68C0E0C0FBE9}" type="pres">
      <dgm:prSet presAssocID="{A32B2D36-A72A-4049-BDC7-C376AA49E967}" presName="circle2" presStyleLbl="lnNode1" presStyleIdx="1" presStyleCnt="5"/>
      <dgm:spPr/>
    </dgm:pt>
    <dgm:pt modelId="{389BA519-6513-425C-8D79-1674EEA10857}" type="pres">
      <dgm:prSet presAssocID="{A32B2D36-A72A-4049-BDC7-C376AA49E967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1E2606-9D29-491B-963C-600C1C2645C5}" type="pres">
      <dgm:prSet presAssocID="{A32B2D36-A72A-4049-BDC7-C376AA49E967}" presName="line2" presStyleLbl="callout" presStyleIdx="2" presStyleCnt="10"/>
      <dgm:spPr/>
    </dgm:pt>
    <dgm:pt modelId="{8B500767-DCEC-403E-A85A-B13C814ECC73}" type="pres">
      <dgm:prSet presAssocID="{A32B2D36-A72A-4049-BDC7-C376AA49E967}" presName="d2" presStyleLbl="callout" presStyleIdx="3" presStyleCnt="10"/>
      <dgm:spPr/>
    </dgm:pt>
    <dgm:pt modelId="{F1B0FE55-4352-47DE-A2C8-AE46D2D112B6}" type="pres">
      <dgm:prSet presAssocID="{6F937758-2FD9-4221-A1C6-E2EB5E661BAE}" presName="circle3" presStyleLbl="lnNode1" presStyleIdx="2" presStyleCnt="5"/>
      <dgm:spPr/>
    </dgm:pt>
    <dgm:pt modelId="{F5E0891A-01D2-487E-9946-108D564841F1}" type="pres">
      <dgm:prSet presAssocID="{6F937758-2FD9-4221-A1C6-E2EB5E661BAE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76A2218-E21F-4DC5-8E47-64D09643F865}" type="pres">
      <dgm:prSet presAssocID="{6F937758-2FD9-4221-A1C6-E2EB5E661BAE}" presName="line3" presStyleLbl="callout" presStyleIdx="4" presStyleCnt="10"/>
      <dgm:spPr/>
    </dgm:pt>
    <dgm:pt modelId="{C4F88FE6-0800-4A2D-B9E6-23DE3D5E81E6}" type="pres">
      <dgm:prSet presAssocID="{6F937758-2FD9-4221-A1C6-E2EB5E661BAE}" presName="d3" presStyleLbl="callout" presStyleIdx="5" presStyleCnt="10"/>
      <dgm:spPr/>
    </dgm:pt>
    <dgm:pt modelId="{EA897D1D-38CB-4DE1-8992-CE9CE7266EB4}" type="pres">
      <dgm:prSet presAssocID="{E5F1DA65-1A06-4FFD-ABF8-D8427157AB4B}" presName="circle4" presStyleLbl="lnNode1" presStyleIdx="3" presStyleCnt="5"/>
      <dgm:spPr/>
    </dgm:pt>
    <dgm:pt modelId="{600957C6-8AA4-4302-AAAA-8A2E2A1A2431}" type="pres">
      <dgm:prSet presAssocID="{E5F1DA65-1A06-4FFD-ABF8-D8427157AB4B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7CD1F0-2208-400A-BA4B-EE1C7F7F4A08}" type="pres">
      <dgm:prSet presAssocID="{E5F1DA65-1A06-4FFD-ABF8-D8427157AB4B}" presName="line4" presStyleLbl="callout" presStyleIdx="6" presStyleCnt="10"/>
      <dgm:spPr/>
    </dgm:pt>
    <dgm:pt modelId="{8699E2DB-B8C2-440A-8F3F-50F2C7B4C0A2}" type="pres">
      <dgm:prSet presAssocID="{E5F1DA65-1A06-4FFD-ABF8-D8427157AB4B}" presName="d4" presStyleLbl="callout" presStyleIdx="7" presStyleCnt="10"/>
      <dgm:spPr/>
    </dgm:pt>
    <dgm:pt modelId="{A4095619-2DBE-49B7-8E24-B53F31062333}" type="pres">
      <dgm:prSet presAssocID="{C6CF1FDB-1170-47DD-9736-70A842B2FB64}" presName="circle5" presStyleLbl="lnNode1" presStyleIdx="4" presStyleCnt="5"/>
      <dgm:spPr/>
    </dgm:pt>
    <dgm:pt modelId="{FD4CC5A9-3291-439E-A910-8337396727C1}" type="pres">
      <dgm:prSet presAssocID="{C6CF1FDB-1170-47DD-9736-70A842B2FB64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64A39D-0B17-45C0-B9D8-8E4D9088F6B4}" type="pres">
      <dgm:prSet presAssocID="{C6CF1FDB-1170-47DD-9736-70A842B2FB64}" presName="line5" presStyleLbl="callout" presStyleIdx="8" presStyleCnt="10"/>
      <dgm:spPr/>
    </dgm:pt>
    <dgm:pt modelId="{74DF37A8-8E7C-45D8-A174-1CE4F2FE5319}" type="pres">
      <dgm:prSet presAssocID="{C6CF1FDB-1170-47DD-9736-70A842B2FB64}" presName="d5" presStyleLbl="callout" presStyleIdx="9" presStyleCnt="10"/>
      <dgm:spPr/>
    </dgm:pt>
  </dgm:ptLst>
  <dgm:cxnLst>
    <dgm:cxn modelId="{20DCF654-0CD2-48FC-B4DA-56522DA68E00}" type="presOf" srcId="{A32B2D36-A72A-4049-BDC7-C376AA49E967}" destId="{389BA519-6513-425C-8D79-1674EEA10857}" srcOrd="0" destOrd="0" presId="urn:microsoft.com/office/officeart/2005/8/layout/target1"/>
    <dgm:cxn modelId="{4EB73AE7-6D95-4216-9A4C-247E664DE1AB}" type="presOf" srcId="{BD8572C9-D184-45AB-AF14-DA5C9885FB48}" destId="{2F0CB17E-61AC-4E18-BB23-61A519A9E5CE}" srcOrd="0" destOrd="0" presId="urn:microsoft.com/office/officeart/2005/8/layout/target1"/>
    <dgm:cxn modelId="{FAC55BCC-9AA5-4F1F-9AC1-522A15BD6D54}" type="presOf" srcId="{6F937758-2FD9-4221-A1C6-E2EB5E661BAE}" destId="{F5E0891A-01D2-487E-9946-108D564841F1}" srcOrd="0" destOrd="0" presId="urn:microsoft.com/office/officeart/2005/8/layout/target1"/>
    <dgm:cxn modelId="{54AABF8C-7462-4B79-884B-2D3D002ACF5F}" srcId="{C870A97F-7437-4741-B8BB-A22E7A3E773E}" destId="{E5F1DA65-1A06-4FFD-ABF8-D8427157AB4B}" srcOrd="3" destOrd="0" parTransId="{5A582AC8-D70F-424D-AE19-5114EA8368CF}" sibTransId="{A27712E9-23E4-42CB-9ED9-A1A17895DE08}"/>
    <dgm:cxn modelId="{A33E17B9-CCE3-4ECB-8C0C-7F0B19FBF7B3}" srcId="{C870A97F-7437-4741-B8BB-A22E7A3E773E}" destId="{A32B2D36-A72A-4049-BDC7-C376AA49E967}" srcOrd="1" destOrd="0" parTransId="{B8EC97B8-3FBD-445D-A9CC-D3AB51116DCB}" sibTransId="{CCDFCAF2-09D6-4DAA-B635-AF8FBC3567C3}"/>
    <dgm:cxn modelId="{0F7FB88A-7BB9-446B-9F05-60DC1D819753}" srcId="{C870A97F-7437-4741-B8BB-A22E7A3E773E}" destId="{6F937758-2FD9-4221-A1C6-E2EB5E661BAE}" srcOrd="2" destOrd="0" parTransId="{17DA02F0-B133-44CD-BFC6-A2E28E2EE39B}" sibTransId="{1601CC76-9AD5-434C-96C0-54B133DF60E1}"/>
    <dgm:cxn modelId="{D0D363E7-BE87-4F76-A919-9BFDFFFB6944}" type="presOf" srcId="{E5F1DA65-1A06-4FFD-ABF8-D8427157AB4B}" destId="{600957C6-8AA4-4302-AAAA-8A2E2A1A2431}" srcOrd="0" destOrd="0" presId="urn:microsoft.com/office/officeart/2005/8/layout/target1"/>
    <dgm:cxn modelId="{2F9B5C90-C849-49E1-AECC-437C99FEDF4B}" srcId="{C870A97F-7437-4741-B8BB-A22E7A3E773E}" destId="{C6CF1FDB-1170-47DD-9736-70A842B2FB64}" srcOrd="4" destOrd="0" parTransId="{5615DF82-0276-408A-A3E0-6536E88794E8}" sibTransId="{3E08E365-8C75-438C-BB94-957CFDE5A5AA}"/>
    <dgm:cxn modelId="{BC6F7802-C05D-4D8D-AEBF-F0E8C14E2D72}" srcId="{C870A97F-7437-4741-B8BB-A22E7A3E773E}" destId="{BD8572C9-D184-45AB-AF14-DA5C9885FB48}" srcOrd="0" destOrd="0" parTransId="{D2A3A559-34A4-4262-B6E7-83544F8D2F70}" sibTransId="{9CC2D1C2-54FE-4F28-B6D2-4B5A4D0C230C}"/>
    <dgm:cxn modelId="{B9BDE86B-527E-4A8C-8675-03EFB9C416E2}" type="presOf" srcId="{C6CF1FDB-1170-47DD-9736-70A842B2FB64}" destId="{FD4CC5A9-3291-439E-A910-8337396727C1}" srcOrd="0" destOrd="0" presId="urn:microsoft.com/office/officeart/2005/8/layout/target1"/>
    <dgm:cxn modelId="{FE3E29E3-7919-4C98-8C9A-0E862297ECD9}" type="presOf" srcId="{C870A97F-7437-4741-B8BB-A22E7A3E773E}" destId="{098DFA02-4049-48E9-B0F3-454455D8F904}" srcOrd="0" destOrd="0" presId="urn:microsoft.com/office/officeart/2005/8/layout/target1"/>
    <dgm:cxn modelId="{DCDF8991-FDFB-4590-AD31-D986BEB354B7}" type="presParOf" srcId="{098DFA02-4049-48E9-B0F3-454455D8F904}" destId="{2A53D5F7-0BB0-4918-8E4B-CFBC03331692}" srcOrd="0" destOrd="0" presId="urn:microsoft.com/office/officeart/2005/8/layout/target1"/>
    <dgm:cxn modelId="{1E471DC4-E25D-4F78-81D3-0A15E7B9F3DE}" type="presParOf" srcId="{098DFA02-4049-48E9-B0F3-454455D8F904}" destId="{2F0CB17E-61AC-4E18-BB23-61A519A9E5CE}" srcOrd="1" destOrd="0" presId="urn:microsoft.com/office/officeart/2005/8/layout/target1"/>
    <dgm:cxn modelId="{BE09AD17-0148-4971-A76C-6F0F5285B56E}" type="presParOf" srcId="{098DFA02-4049-48E9-B0F3-454455D8F904}" destId="{3039A55F-193C-4D11-808C-69BD91817BF8}" srcOrd="2" destOrd="0" presId="urn:microsoft.com/office/officeart/2005/8/layout/target1"/>
    <dgm:cxn modelId="{0BA078F0-597B-4371-8255-4DE5DD041F94}" type="presParOf" srcId="{098DFA02-4049-48E9-B0F3-454455D8F904}" destId="{A4AFAFA3-9E10-4384-91D2-D7EF0F635860}" srcOrd="3" destOrd="0" presId="urn:microsoft.com/office/officeart/2005/8/layout/target1"/>
    <dgm:cxn modelId="{0986CDC2-B891-49D1-BB63-15B7DF2DC8D3}" type="presParOf" srcId="{098DFA02-4049-48E9-B0F3-454455D8F904}" destId="{4C1A4B60-D29A-47EB-B7A3-68C0E0C0FBE9}" srcOrd="4" destOrd="0" presId="urn:microsoft.com/office/officeart/2005/8/layout/target1"/>
    <dgm:cxn modelId="{F0B259C5-1624-45BA-8658-38111011E86E}" type="presParOf" srcId="{098DFA02-4049-48E9-B0F3-454455D8F904}" destId="{389BA519-6513-425C-8D79-1674EEA10857}" srcOrd="5" destOrd="0" presId="urn:microsoft.com/office/officeart/2005/8/layout/target1"/>
    <dgm:cxn modelId="{883701A4-757A-47BC-88BA-4B48478AF6FA}" type="presParOf" srcId="{098DFA02-4049-48E9-B0F3-454455D8F904}" destId="{8A1E2606-9D29-491B-963C-600C1C2645C5}" srcOrd="6" destOrd="0" presId="urn:microsoft.com/office/officeart/2005/8/layout/target1"/>
    <dgm:cxn modelId="{B988DB24-7C99-45AA-B5C4-F3C13BFB76E1}" type="presParOf" srcId="{098DFA02-4049-48E9-B0F3-454455D8F904}" destId="{8B500767-DCEC-403E-A85A-B13C814ECC73}" srcOrd="7" destOrd="0" presId="urn:microsoft.com/office/officeart/2005/8/layout/target1"/>
    <dgm:cxn modelId="{BE178764-05E2-4308-95AF-2ACB90B802CC}" type="presParOf" srcId="{098DFA02-4049-48E9-B0F3-454455D8F904}" destId="{F1B0FE55-4352-47DE-A2C8-AE46D2D112B6}" srcOrd="8" destOrd="0" presId="urn:microsoft.com/office/officeart/2005/8/layout/target1"/>
    <dgm:cxn modelId="{34FF087A-055C-4D0B-B50A-B68CAD2B6574}" type="presParOf" srcId="{098DFA02-4049-48E9-B0F3-454455D8F904}" destId="{F5E0891A-01D2-487E-9946-108D564841F1}" srcOrd="9" destOrd="0" presId="urn:microsoft.com/office/officeart/2005/8/layout/target1"/>
    <dgm:cxn modelId="{308173C7-CF7E-4AE1-8F27-77AE60DCCC27}" type="presParOf" srcId="{098DFA02-4049-48E9-B0F3-454455D8F904}" destId="{776A2218-E21F-4DC5-8E47-64D09643F865}" srcOrd="10" destOrd="0" presId="urn:microsoft.com/office/officeart/2005/8/layout/target1"/>
    <dgm:cxn modelId="{967A5609-3ED7-4247-8733-DB6BACEBD9EB}" type="presParOf" srcId="{098DFA02-4049-48E9-B0F3-454455D8F904}" destId="{C4F88FE6-0800-4A2D-B9E6-23DE3D5E81E6}" srcOrd="11" destOrd="0" presId="urn:microsoft.com/office/officeart/2005/8/layout/target1"/>
    <dgm:cxn modelId="{96576D7B-41C8-4F7C-B0F8-FBC0405AA0DB}" type="presParOf" srcId="{098DFA02-4049-48E9-B0F3-454455D8F904}" destId="{EA897D1D-38CB-4DE1-8992-CE9CE7266EB4}" srcOrd="12" destOrd="0" presId="urn:microsoft.com/office/officeart/2005/8/layout/target1"/>
    <dgm:cxn modelId="{1605F1E7-2B3F-4DD5-A509-69BC3C83F553}" type="presParOf" srcId="{098DFA02-4049-48E9-B0F3-454455D8F904}" destId="{600957C6-8AA4-4302-AAAA-8A2E2A1A2431}" srcOrd="13" destOrd="0" presId="urn:microsoft.com/office/officeart/2005/8/layout/target1"/>
    <dgm:cxn modelId="{4B4F767A-D7BC-42C0-868F-4EEF79065EF6}" type="presParOf" srcId="{098DFA02-4049-48E9-B0F3-454455D8F904}" destId="{5D7CD1F0-2208-400A-BA4B-EE1C7F7F4A08}" srcOrd="14" destOrd="0" presId="urn:microsoft.com/office/officeart/2005/8/layout/target1"/>
    <dgm:cxn modelId="{8BEC0BCC-9954-4DED-8EAA-27B54F81FC57}" type="presParOf" srcId="{098DFA02-4049-48E9-B0F3-454455D8F904}" destId="{8699E2DB-B8C2-440A-8F3F-50F2C7B4C0A2}" srcOrd="15" destOrd="0" presId="urn:microsoft.com/office/officeart/2005/8/layout/target1"/>
    <dgm:cxn modelId="{152AA2FF-B2E2-4EDB-B7C9-2AFCE247E6C1}" type="presParOf" srcId="{098DFA02-4049-48E9-B0F3-454455D8F904}" destId="{A4095619-2DBE-49B7-8E24-B53F31062333}" srcOrd="16" destOrd="0" presId="urn:microsoft.com/office/officeart/2005/8/layout/target1"/>
    <dgm:cxn modelId="{18368357-58C9-4BB9-8F43-9808580DFD50}" type="presParOf" srcId="{098DFA02-4049-48E9-B0F3-454455D8F904}" destId="{FD4CC5A9-3291-439E-A910-8337396727C1}" srcOrd="17" destOrd="0" presId="urn:microsoft.com/office/officeart/2005/8/layout/target1"/>
    <dgm:cxn modelId="{3F7735F1-B06E-41A2-AE13-6235A302CC96}" type="presParOf" srcId="{098DFA02-4049-48E9-B0F3-454455D8F904}" destId="{E264A39D-0B17-45C0-B9D8-8E4D9088F6B4}" srcOrd="18" destOrd="0" presId="urn:microsoft.com/office/officeart/2005/8/layout/target1"/>
    <dgm:cxn modelId="{14F1063A-BFCA-44F9-A2D7-85A15F806F46}" type="presParOf" srcId="{098DFA02-4049-48E9-B0F3-454455D8F904}" destId="{74DF37A8-8E7C-45D8-A174-1CE4F2FE5319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F437B7-F07F-49A6-8769-6D72DE1CB97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BE9D48-269E-49C2-B517-7C7A29C2E409}" type="pres">
      <dgm:prSet presAssocID="{E3F437B7-F07F-49A6-8769-6D72DE1CB97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C1E11FE5-0D54-46D4-B701-091E6D4746C4}" type="presOf" srcId="{E3F437B7-F07F-49A6-8769-6D72DE1CB97B}" destId="{BEBE9D48-269E-49C2-B517-7C7A29C2E409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55C45B-A777-42C8-9E38-DAD27567643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FAA99D-891A-453D-ADD2-CB43EEC2A943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4000" dirty="0" smtClean="0">
              <a:latin typeface="Times New Roman" pitchFamily="18" charset="0"/>
              <a:cs typeface="Times New Roman" pitchFamily="18" charset="0"/>
            </a:rPr>
            <a:t>3. Наявність вищої юридичної освіти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6EB185DB-2E57-4889-A65D-A36DB0E5ACCE}" type="sibTrans" cxnId="{9481DA55-495A-41DD-8EBA-FC6487DB5035}">
      <dgm:prSet/>
      <dgm:spPr/>
      <dgm:t>
        <a:bodyPr/>
        <a:lstStyle/>
        <a:p>
          <a:endParaRPr lang="ru-RU"/>
        </a:p>
      </dgm:t>
    </dgm:pt>
    <dgm:pt modelId="{CA5DA88A-9BF9-49C3-8E5E-8CB1C9DF0992}" type="parTrans" cxnId="{9481DA55-495A-41DD-8EBA-FC6487DB5035}">
      <dgm:prSet/>
      <dgm:spPr/>
      <dgm:t>
        <a:bodyPr/>
        <a:lstStyle/>
        <a:p>
          <a:endParaRPr lang="ru-RU"/>
        </a:p>
      </dgm:t>
    </dgm:pt>
    <dgm:pt modelId="{5825853F-8153-41BD-9087-DEFD1F4280A7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dirty="0" smtClean="0">
              <a:latin typeface="Times New Roman" pitchFamily="18" charset="0"/>
              <a:cs typeface="Times New Roman" pitchFamily="18" charset="0"/>
            </a:rPr>
            <a:t>27 відвідувачів без вищої юридичної освіти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C6B2C356-EDD1-4A08-A432-1225EC6101C9}" type="sibTrans" cxnId="{E59502A7-FC00-4C73-A4FC-4AC27BF7E7F0}">
      <dgm:prSet/>
      <dgm:spPr/>
      <dgm:t>
        <a:bodyPr/>
        <a:lstStyle/>
        <a:p>
          <a:endParaRPr lang="ru-RU"/>
        </a:p>
      </dgm:t>
    </dgm:pt>
    <dgm:pt modelId="{08408275-4CDE-4729-AA54-BBDC4F450742}" type="parTrans" cxnId="{E59502A7-FC00-4C73-A4FC-4AC27BF7E7F0}">
      <dgm:prSet/>
      <dgm:spPr/>
      <dgm:t>
        <a:bodyPr/>
        <a:lstStyle/>
        <a:p>
          <a:endParaRPr lang="ru-RU"/>
        </a:p>
      </dgm:t>
    </dgm:pt>
    <dgm:pt modelId="{777A39FA-FCA2-40BA-A7D1-90E2D90D6253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dirty="0" smtClean="0">
              <a:latin typeface="Times New Roman" pitchFamily="18" charset="0"/>
              <a:cs typeface="Times New Roman" pitchFamily="18" charset="0"/>
            </a:rPr>
            <a:t>29 відвідувачів мають вищу юридичну освіту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BE6FAE4-EC77-4A68-86C9-C399B90948DF}" type="sibTrans" cxnId="{3E50DE4C-1DDE-4282-885C-948810367A8F}">
      <dgm:prSet/>
      <dgm:spPr/>
      <dgm:t>
        <a:bodyPr/>
        <a:lstStyle/>
        <a:p>
          <a:endParaRPr lang="ru-RU"/>
        </a:p>
      </dgm:t>
    </dgm:pt>
    <dgm:pt modelId="{4F41E46D-FC8B-49AB-852E-FC9F0E17CF68}" type="parTrans" cxnId="{3E50DE4C-1DDE-4282-885C-948810367A8F}">
      <dgm:prSet/>
      <dgm:spPr/>
      <dgm:t>
        <a:bodyPr/>
        <a:lstStyle/>
        <a:p>
          <a:endParaRPr lang="ru-RU"/>
        </a:p>
      </dgm:t>
    </dgm:pt>
    <dgm:pt modelId="{57BE1019-A026-47E6-82B9-04A157E2E58A}" type="pres">
      <dgm:prSet presAssocID="{6B55C45B-A777-42C8-9E38-DAD27567643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A97EE4-22E6-4E9C-88A0-7362A4ED051A}" type="pres">
      <dgm:prSet presAssocID="{6B55C45B-A777-42C8-9E38-DAD275676430}" presName="hierFlow" presStyleCnt="0"/>
      <dgm:spPr/>
    </dgm:pt>
    <dgm:pt modelId="{0724AF1B-B957-4332-8553-D11F3EC6CD6E}" type="pres">
      <dgm:prSet presAssocID="{6B55C45B-A777-42C8-9E38-DAD27567643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FBBC56-D8EF-4594-93A8-DCA9BB82D24C}" type="pres">
      <dgm:prSet presAssocID="{C9FAA99D-891A-453D-ADD2-CB43EEC2A943}" presName="Name14" presStyleCnt="0"/>
      <dgm:spPr/>
    </dgm:pt>
    <dgm:pt modelId="{85407F98-12A1-4B9C-8999-A2A46261E4FF}" type="pres">
      <dgm:prSet presAssocID="{C9FAA99D-891A-453D-ADD2-CB43EEC2A943}" presName="level1Shape" presStyleLbl="node0" presStyleIdx="0" presStyleCnt="1" custScaleX="151855" custLinFactNeighborX="-2308" custLinFactNeighborY="-273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485E58C-42BE-4B02-ADC4-501242663B92}" type="pres">
      <dgm:prSet presAssocID="{C9FAA99D-891A-453D-ADD2-CB43EEC2A943}" presName="hierChild2" presStyleCnt="0"/>
      <dgm:spPr/>
    </dgm:pt>
    <dgm:pt modelId="{49A9C2ED-4467-4950-9FB5-B68A5FCFED9E}" type="pres">
      <dgm:prSet presAssocID="{4F41E46D-FC8B-49AB-852E-FC9F0E17CF68}" presName="Name19" presStyleLbl="parChTrans1D2" presStyleIdx="0" presStyleCnt="2"/>
      <dgm:spPr/>
      <dgm:t>
        <a:bodyPr/>
        <a:lstStyle/>
        <a:p>
          <a:endParaRPr lang="ru-RU"/>
        </a:p>
      </dgm:t>
    </dgm:pt>
    <dgm:pt modelId="{37A5071C-CD6B-4D0D-A6E1-958AD9C0C833}" type="pres">
      <dgm:prSet presAssocID="{777A39FA-FCA2-40BA-A7D1-90E2D90D6253}" presName="Name21" presStyleCnt="0"/>
      <dgm:spPr/>
    </dgm:pt>
    <dgm:pt modelId="{D9740806-9220-4B6D-AD73-9D33D7023FB3}" type="pres">
      <dgm:prSet presAssocID="{777A39FA-FCA2-40BA-A7D1-90E2D90D6253}" presName="level2Shape" presStyleLbl="node2" presStyleIdx="0" presStyleCnt="2" custLinFactNeighborX="2178" custLinFactNeighborY="3458"/>
      <dgm:spPr/>
      <dgm:t>
        <a:bodyPr/>
        <a:lstStyle/>
        <a:p>
          <a:endParaRPr lang="ru-RU"/>
        </a:p>
      </dgm:t>
    </dgm:pt>
    <dgm:pt modelId="{BB5DBFC3-5145-4023-9273-C90320EE0D69}" type="pres">
      <dgm:prSet presAssocID="{777A39FA-FCA2-40BA-A7D1-90E2D90D6253}" presName="hierChild3" presStyleCnt="0"/>
      <dgm:spPr/>
    </dgm:pt>
    <dgm:pt modelId="{FFB8A579-8A3F-4E32-BE30-93CA44293661}" type="pres">
      <dgm:prSet presAssocID="{08408275-4CDE-4729-AA54-BBDC4F450742}" presName="Name19" presStyleLbl="parChTrans1D2" presStyleIdx="1" presStyleCnt="2"/>
      <dgm:spPr/>
      <dgm:t>
        <a:bodyPr/>
        <a:lstStyle/>
        <a:p>
          <a:endParaRPr lang="ru-RU"/>
        </a:p>
      </dgm:t>
    </dgm:pt>
    <dgm:pt modelId="{AAC2B7C3-9557-4749-9C6D-F8795F7C883C}" type="pres">
      <dgm:prSet presAssocID="{5825853F-8153-41BD-9087-DEFD1F4280A7}" presName="Name21" presStyleCnt="0"/>
      <dgm:spPr/>
    </dgm:pt>
    <dgm:pt modelId="{61D16BD5-6860-4252-B2A0-4977FC160833}" type="pres">
      <dgm:prSet presAssocID="{5825853F-8153-41BD-9087-DEFD1F4280A7}" presName="level2Shape" presStyleLbl="node2" presStyleIdx="1" presStyleCnt="2" custLinFactNeighborX="-4947" custLinFactNeighborY="3458"/>
      <dgm:spPr/>
      <dgm:t>
        <a:bodyPr/>
        <a:lstStyle/>
        <a:p>
          <a:endParaRPr lang="ru-RU"/>
        </a:p>
      </dgm:t>
    </dgm:pt>
    <dgm:pt modelId="{4AB6D145-B3F5-4390-A5C3-0B5F97799725}" type="pres">
      <dgm:prSet presAssocID="{5825853F-8153-41BD-9087-DEFD1F4280A7}" presName="hierChild3" presStyleCnt="0"/>
      <dgm:spPr/>
    </dgm:pt>
    <dgm:pt modelId="{DC7FCB40-9123-4379-87DC-0B2A98B9E44E}" type="pres">
      <dgm:prSet presAssocID="{6B55C45B-A777-42C8-9E38-DAD275676430}" presName="bgShapesFlow" presStyleCnt="0"/>
      <dgm:spPr/>
    </dgm:pt>
  </dgm:ptLst>
  <dgm:cxnLst>
    <dgm:cxn modelId="{BD9E70C9-3B04-4E0A-9F0C-053CD101C957}" type="presOf" srcId="{6B55C45B-A777-42C8-9E38-DAD275676430}" destId="{57BE1019-A026-47E6-82B9-04A157E2E58A}" srcOrd="0" destOrd="0" presId="urn:microsoft.com/office/officeart/2005/8/layout/hierarchy6"/>
    <dgm:cxn modelId="{E59502A7-FC00-4C73-A4FC-4AC27BF7E7F0}" srcId="{C9FAA99D-891A-453D-ADD2-CB43EEC2A943}" destId="{5825853F-8153-41BD-9087-DEFD1F4280A7}" srcOrd="1" destOrd="0" parTransId="{08408275-4CDE-4729-AA54-BBDC4F450742}" sibTransId="{C6B2C356-EDD1-4A08-A432-1225EC6101C9}"/>
    <dgm:cxn modelId="{9481DA55-495A-41DD-8EBA-FC6487DB5035}" srcId="{6B55C45B-A777-42C8-9E38-DAD275676430}" destId="{C9FAA99D-891A-453D-ADD2-CB43EEC2A943}" srcOrd="0" destOrd="0" parTransId="{CA5DA88A-9BF9-49C3-8E5E-8CB1C9DF0992}" sibTransId="{6EB185DB-2E57-4889-A65D-A36DB0E5ACCE}"/>
    <dgm:cxn modelId="{3E50DE4C-1DDE-4282-885C-948810367A8F}" srcId="{C9FAA99D-891A-453D-ADD2-CB43EEC2A943}" destId="{777A39FA-FCA2-40BA-A7D1-90E2D90D6253}" srcOrd="0" destOrd="0" parTransId="{4F41E46D-FC8B-49AB-852E-FC9F0E17CF68}" sibTransId="{DBE6FAE4-EC77-4A68-86C9-C399B90948DF}"/>
    <dgm:cxn modelId="{676B6234-0BD7-4630-942C-9E9B776DFB57}" type="presOf" srcId="{4F41E46D-FC8B-49AB-852E-FC9F0E17CF68}" destId="{49A9C2ED-4467-4950-9FB5-B68A5FCFED9E}" srcOrd="0" destOrd="0" presId="urn:microsoft.com/office/officeart/2005/8/layout/hierarchy6"/>
    <dgm:cxn modelId="{9C3840B8-A6C7-4DCC-B3F4-446ED9C9E7EF}" type="presOf" srcId="{C9FAA99D-891A-453D-ADD2-CB43EEC2A943}" destId="{85407F98-12A1-4B9C-8999-A2A46261E4FF}" srcOrd="0" destOrd="0" presId="urn:microsoft.com/office/officeart/2005/8/layout/hierarchy6"/>
    <dgm:cxn modelId="{A886DEC8-A5A6-4938-B40B-69D2A04F1F1C}" type="presOf" srcId="{08408275-4CDE-4729-AA54-BBDC4F450742}" destId="{FFB8A579-8A3F-4E32-BE30-93CA44293661}" srcOrd="0" destOrd="0" presId="urn:microsoft.com/office/officeart/2005/8/layout/hierarchy6"/>
    <dgm:cxn modelId="{BAA2EBAD-BF1F-41E5-AB8E-2B5C1B303DD2}" type="presOf" srcId="{777A39FA-FCA2-40BA-A7D1-90E2D90D6253}" destId="{D9740806-9220-4B6D-AD73-9D33D7023FB3}" srcOrd="0" destOrd="0" presId="urn:microsoft.com/office/officeart/2005/8/layout/hierarchy6"/>
    <dgm:cxn modelId="{D89DD2FE-5B38-4F4F-8FA0-6A40729E6C52}" type="presOf" srcId="{5825853F-8153-41BD-9087-DEFD1F4280A7}" destId="{61D16BD5-6860-4252-B2A0-4977FC160833}" srcOrd="0" destOrd="0" presId="urn:microsoft.com/office/officeart/2005/8/layout/hierarchy6"/>
    <dgm:cxn modelId="{0C1088E0-3364-4DA2-BAD3-1BAFE214B7CF}" type="presParOf" srcId="{57BE1019-A026-47E6-82B9-04A157E2E58A}" destId="{58A97EE4-22E6-4E9C-88A0-7362A4ED051A}" srcOrd="0" destOrd="0" presId="urn:microsoft.com/office/officeart/2005/8/layout/hierarchy6"/>
    <dgm:cxn modelId="{032B2214-63AF-49CD-854E-1DE50FC3BCB8}" type="presParOf" srcId="{58A97EE4-22E6-4E9C-88A0-7362A4ED051A}" destId="{0724AF1B-B957-4332-8553-D11F3EC6CD6E}" srcOrd="0" destOrd="0" presId="urn:microsoft.com/office/officeart/2005/8/layout/hierarchy6"/>
    <dgm:cxn modelId="{2F9C2652-A2D3-4D76-A6AE-E812BA9177E4}" type="presParOf" srcId="{0724AF1B-B957-4332-8553-D11F3EC6CD6E}" destId="{B1FBBC56-D8EF-4594-93A8-DCA9BB82D24C}" srcOrd="0" destOrd="0" presId="urn:microsoft.com/office/officeart/2005/8/layout/hierarchy6"/>
    <dgm:cxn modelId="{4752CC7E-8EAF-4F34-B838-16C9F0BC79E3}" type="presParOf" srcId="{B1FBBC56-D8EF-4594-93A8-DCA9BB82D24C}" destId="{85407F98-12A1-4B9C-8999-A2A46261E4FF}" srcOrd="0" destOrd="0" presId="urn:microsoft.com/office/officeart/2005/8/layout/hierarchy6"/>
    <dgm:cxn modelId="{E36ADB49-CED5-4368-846C-07998D354C4E}" type="presParOf" srcId="{B1FBBC56-D8EF-4594-93A8-DCA9BB82D24C}" destId="{8485E58C-42BE-4B02-ADC4-501242663B92}" srcOrd="1" destOrd="0" presId="urn:microsoft.com/office/officeart/2005/8/layout/hierarchy6"/>
    <dgm:cxn modelId="{A32E6AC6-0A3D-46D7-BD7B-717D07717564}" type="presParOf" srcId="{8485E58C-42BE-4B02-ADC4-501242663B92}" destId="{49A9C2ED-4467-4950-9FB5-B68A5FCFED9E}" srcOrd="0" destOrd="0" presId="urn:microsoft.com/office/officeart/2005/8/layout/hierarchy6"/>
    <dgm:cxn modelId="{C59168B8-F870-40B1-A362-28938CF31A88}" type="presParOf" srcId="{8485E58C-42BE-4B02-ADC4-501242663B92}" destId="{37A5071C-CD6B-4D0D-A6E1-958AD9C0C833}" srcOrd="1" destOrd="0" presId="urn:microsoft.com/office/officeart/2005/8/layout/hierarchy6"/>
    <dgm:cxn modelId="{6BF39B5B-5F7E-4F8F-BBBD-A13FC76F249F}" type="presParOf" srcId="{37A5071C-CD6B-4D0D-A6E1-958AD9C0C833}" destId="{D9740806-9220-4B6D-AD73-9D33D7023FB3}" srcOrd="0" destOrd="0" presId="urn:microsoft.com/office/officeart/2005/8/layout/hierarchy6"/>
    <dgm:cxn modelId="{553FE2F0-0577-46B0-BD78-ADFA323EEFE0}" type="presParOf" srcId="{37A5071C-CD6B-4D0D-A6E1-958AD9C0C833}" destId="{BB5DBFC3-5145-4023-9273-C90320EE0D69}" srcOrd="1" destOrd="0" presId="urn:microsoft.com/office/officeart/2005/8/layout/hierarchy6"/>
    <dgm:cxn modelId="{FDDD1B28-3D42-4024-8F40-D268660FCDAE}" type="presParOf" srcId="{8485E58C-42BE-4B02-ADC4-501242663B92}" destId="{FFB8A579-8A3F-4E32-BE30-93CA44293661}" srcOrd="2" destOrd="0" presId="urn:microsoft.com/office/officeart/2005/8/layout/hierarchy6"/>
    <dgm:cxn modelId="{11F7BC01-3B26-4BEB-8D41-4CD9806ABB24}" type="presParOf" srcId="{8485E58C-42BE-4B02-ADC4-501242663B92}" destId="{AAC2B7C3-9557-4749-9C6D-F8795F7C883C}" srcOrd="3" destOrd="0" presId="urn:microsoft.com/office/officeart/2005/8/layout/hierarchy6"/>
    <dgm:cxn modelId="{9F144FEA-A6C8-49C4-9A67-65B61DDD5FC0}" type="presParOf" srcId="{AAC2B7C3-9557-4749-9C6D-F8795F7C883C}" destId="{61D16BD5-6860-4252-B2A0-4977FC160833}" srcOrd="0" destOrd="0" presId="urn:microsoft.com/office/officeart/2005/8/layout/hierarchy6"/>
    <dgm:cxn modelId="{8408A7A4-E6A6-40E3-8126-D9F19271A65C}" type="presParOf" srcId="{AAC2B7C3-9557-4749-9C6D-F8795F7C883C}" destId="{4AB6D145-B3F5-4390-A5C3-0B5F97799725}" srcOrd="1" destOrd="0" presId="urn:microsoft.com/office/officeart/2005/8/layout/hierarchy6"/>
    <dgm:cxn modelId="{52A85536-9790-40B1-94D2-1801B35C6E72}" type="presParOf" srcId="{57BE1019-A026-47E6-82B9-04A157E2E58A}" destId="{DC7FCB40-9123-4379-87DC-0B2A98B9E44E}" srcOrd="1" destOrd="0" presId="urn:microsoft.com/office/officeart/2005/8/layout/hierarchy6"/>
  </dgm:cxnLst>
  <dgm:bg>
    <a:blipFill dpi="0" rotWithShape="1">
      <a:blip xmlns:r="http://schemas.openxmlformats.org/officeDocument/2006/relationships" r:embed="rId1">
        <a:alphaModFix amt="74000"/>
      </a:blip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65947-24A4-4EA5-98B6-E70FA064D5CE}">
      <dsp:nvSpPr>
        <dsp:cNvPr id="0" name=""/>
        <dsp:cNvSpPr/>
      </dsp:nvSpPr>
      <dsp:spPr>
        <a:xfrm>
          <a:off x="0" y="407876"/>
          <a:ext cx="4498848" cy="44988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28000">
              <a:schemeClr val="dk2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B2F675D-AFD4-40E5-9E87-45F1169D52F6}">
      <dsp:nvSpPr>
        <dsp:cNvPr id="0" name=""/>
        <dsp:cNvSpPr/>
      </dsp:nvSpPr>
      <dsp:spPr>
        <a:xfrm>
          <a:off x="2249424" y="407876"/>
          <a:ext cx="5248656" cy="4498848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ЗВІТ</a:t>
          </a:r>
          <a:r>
            <a:rPr lang="uk-UA" sz="3600" kern="1200" dirty="0" smtClean="0"/>
            <a:t/>
          </a:r>
          <a:br>
            <a:rPr lang="uk-UA" sz="3600" kern="1200" dirty="0" smtClean="0"/>
          </a:br>
          <a:r>
            <a:rPr lang="uk-UA" sz="3600" b="1" kern="1200" dirty="0" smtClean="0"/>
            <a:t>про проведене опитування відвідувачів Київського районного суду м. Полтави </a:t>
          </a:r>
          <a:r>
            <a:rPr lang="uk-UA" sz="3600" kern="1200" dirty="0" smtClean="0"/>
            <a:t/>
          </a:r>
          <a:br>
            <a:rPr lang="uk-UA" sz="3600" kern="1200" dirty="0" smtClean="0"/>
          </a:br>
          <a:r>
            <a:rPr lang="uk-UA" sz="3600" b="1" kern="1200" dirty="0" smtClean="0"/>
            <a:t>щодо якості функціонування суду</a:t>
          </a:r>
          <a:endParaRPr lang="uk-UA" sz="3600" kern="1200" dirty="0"/>
        </a:p>
      </dsp:txBody>
      <dsp:txXfrm>
        <a:off x="2249424" y="407876"/>
        <a:ext cx="5248656" cy="4498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6AC34-488A-4419-9E94-1D94AD75FB19}">
      <dsp:nvSpPr>
        <dsp:cNvPr id="0" name=""/>
        <dsp:cNvSpPr/>
      </dsp:nvSpPr>
      <dsp:spPr>
        <a:xfrm>
          <a:off x="3190233" y="0"/>
          <a:ext cx="2126822" cy="1538182"/>
        </a:xfrm>
        <a:prstGeom prst="trapezoid">
          <a:avLst>
            <a:gd name="adj" fmla="val 691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18 – 25 років –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5 відвідувачів;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190233" y="0"/>
        <a:ext cx="2126822" cy="1538182"/>
      </dsp:txXfrm>
    </dsp:sp>
    <dsp:sp modelId="{E50AAEF2-02AF-4EDC-A316-454FA70D5550}">
      <dsp:nvSpPr>
        <dsp:cNvPr id="0" name=""/>
        <dsp:cNvSpPr/>
      </dsp:nvSpPr>
      <dsp:spPr>
        <a:xfrm>
          <a:off x="2126822" y="1538182"/>
          <a:ext cx="4253644" cy="1538182"/>
        </a:xfrm>
        <a:prstGeom prst="trapezoid">
          <a:avLst>
            <a:gd name="adj" fmla="val 69134"/>
          </a:avLst>
        </a:prstGeom>
        <a:solidFill>
          <a:schemeClr val="accent3">
            <a:hueOff val="1541839"/>
            <a:satOff val="-8265"/>
            <a:lumOff val="-11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60 років і старше - 5 відвідувачів</a:t>
          </a:r>
          <a:endParaRPr lang="uk-UA" sz="1400" b="1" kern="1200" noProof="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871209" y="1538182"/>
        <a:ext cx="2764868" cy="1538182"/>
      </dsp:txXfrm>
    </dsp:sp>
    <dsp:sp modelId="{EF635ACD-AD4B-4D2B-88B4-14A51627B1A0}">
      <dsp:nvSpPr>
        <dsp:cNvPr id="0" name=""/>
        <dsp:cNvSpPr/>
      </dsp:nvSpPr>
      <dsp:spPr>
        <a:xfrm>
          <a:off x="1063411" y="3076364"/>
          <a:ext cx="6380466" cy="1538182"/>
        </a:xfrm>
        <a:prstGeom prst="trapezoid">
          <a:avLst>
            <a:gd name="adj" fmla="val 69134"/>
          </a:avLst>
        </a:prstGeom>
        <a:solidFill>
          <a:schemeClr val="accent3">
            <a:hueOff val="3083677"/>
            <a:satOff val="-16531"/>
            <a:lumOff val="-22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40 – 59 років - 19 відвідувачів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179992" y="3076364"/>
        <a:ext cx="4147302" cy="1538182"/>
      </dsp:txXfrm>
    </dsp:sp>
    <dsp:sp modelId="{98A939C3-076E-4981-85A0-C2F867CEC7FB}">
      <dsp:nvSpPr>
        <dsp:cNvPr id="0" name=""/>
        <dsp:cNvSpPr/>
      </dsp:nvSpPr>
      <dsp:spPr>
        <a:xfrm>
          <a:off x="0" y="4614546"/>
          <a:ext cx="8507288" cy="1538182"/>
        </a:xfrm>
        <a:prstGeom prst="trapezoid">
          <a:avLst>
            <a:gd name="adj" fmla="val 69134"/>
          </a:avLst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26 – 39 років - 27 відвідувачів</a:t>
          </a:r>
        </a:p>
      </dsp:txBody>
      <dsp:txXfrm>
        <a:off x="1488775" y="4614546"/>
        <a:ext cx="5529737" cy="15381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95619-2DBE-49B7-8E24-B53F31062333}">
      <dsp:nvSpPr>
        <dsp:cNvPr id="0" name=""/>
        <dsp:cNvSpPr/>
      </dsp:nvSpPr>
      <dsp:spPr>
        <a:xfrm>
          <a:off x="531693" y="1276951"/>
          <a:ext cx="4391168" cy="4391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97D1D-38CB-4DE1-8992-CE9CE7266EB4}">
      <dsp:nvSpPr>
        <dsp:cNvPr id="0" name=""/>
        <dsp:cNvSpPr/>
      </dsp:nvSpPr>
      <dsp:spPr>
        <a:xfrm>
          <a:off x="1019478" y="1764737"/>
          <a:ext cx="3415597" cy="34155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0FE55-4352-47DE-A2C8-AE46D2D112B6}">
      <dsp:nvSpPr>
        <dsp:cNvPr id="0" name=""/>
        <dsp:cNvSpPr/>
      </dsp:nvSpPr>
      <dsp:spPr>
        <a:xfrm>
          <a:off x="1507264" y="2252522"/>
          <a:ext cx="2440025" cy="24400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A4B60-D29A-47EB-B7A3-68C0E0C0FBE9}">
      <dsp:nvSpPr>
        <dsp:cNvPr id="0" name=""/>
        <dsp:cNvSpPr/>
      </dsp:nvSpPr>
      <dsp:spPr>
        <a:xfrm>
          <a:off x="1995415" y="2740674"/>
          <a:ext cx="1463722" cy="14637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3D5F7-0BB0-4918-8E4B-CFBC03331692}">
      <dsp:nvSpPr>
        <dsp:cNvPr id="0" name=""/>
        <dsp:cNvSpPr/>
      </dsp:nvSpPr>
      <dsp:spPr>
        <a:xfrm>
          <a:off x="2483201" y="3228460"/>
          <a:ext cx="488151" cy="488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CB17E-61AC-4E18-BB23-61A519A9E5CE}">
      <dsp:nvSpPr>
        <dsp:cNvPr id="0" name=""/>
        <dsp:cNvSpPr/>
      </dsp:nvSpPr>
      <dsp:spPr>
        <a:xfrm>
          <a:off x="5654722" y="186771"/>
          <a:ext cx="2195584" cy="77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itchFamily="18" charset="0"/>
              <a:cs typeface="Times New Roman" pitchFamily="18" charset="0"/>
            </a:rPr>
            <a:t>2. За рівнем освіти:</a:t>
          </a:r>
          <a:endParaRPr lang="uk-UA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4722" y="186771"/>
        <a:ext cx="2195584" cy="775187"/>
      </dsp:txXfrm>
    </dsp:sp>
    <dsp:sp modelId="{3039A55F-193C-4D11-808C-69BD91817BF8}">
      <dsp:nvSpPr>
        <dsp:cNvPr id="0" name=""/>
        <dsp:cNvSpPr/>
      </dsp:nvSpPr>
      <dsp:spPr>
        <a:xfrm>
          <a:off x="5105826" y="574364"/>
          <a:ext cx="548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FAFA3-9E10-4384-91D2-D7EF0F635860}">
      <dsp:nvSpPr>
        <dsp:cNvPr id="0" name=""/>
        <dsp:cNvSpPr/>
      </dsp:nvSpPr>
      <dsp:spPr>
        <a:xfrm rot="5400000">
          <a:off x="2465636" y="836005"/>
          <a:ext cx="2898171" cy="237489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BA519-6513-425C-8D79-1674EEA10857}">
      <dsp:nvSpPr>
        <dsp:cNvPr id="0" name=""/>
        <dsp:cNvSpPr/>
      </dsp:nvSpPr>
      <dsp:spPr>
        <a:xfrm>
          <a:off x="5654722" y="1006455"/>
          <a:ext cx="2195584" cy="77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Середня та неповна середня - 6 осіб;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4722" y="1006455"/>
        <a:ext cx="2195584" cy="775187"/>
      </dsp:txXfrm>
    </dsp:sp>
    <dsp:sp modelId="{8A1E2606-9D29-491B-963C-600C1C2645C5}">
      <dsp:nvSpPr>
        <dsp:cNvPr id="0" name=""/>
        <dsp:cNvSpPr/>
      </dsp:nvSpPr>
      <dsp:spPr>
        <a:xfrm>
          <a:off x="5105826" y="1394049"/>
          <a:ext cx="548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00767-DCEC-403E-A85A-B13C814ECC73}">
      <dsp:nvSpPr>
        <dsp:cNvPr id="0" name=""/>
        <dsp:cNvSpPr/>
      </dsp:nvSpPr>
      <dsp:spPr>
        <a:xfrm rot="5400000">
          <a:off x="2891506" y="1593408"/>
          <a:ext cx="2413093" cy="201261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0891A-01D2-487E-9946-108D564841F1}">
      <dsp:nvSpPr>
        <dsp:cNvPr id="0" name=""/>
        <dsp:cNvSpPr/>
      </dsp:nvSpPr>
      <dsp:spPr>
        <a:xfrm>
          <a:off x="5654722" y="1826140"/>
          <a:ext cx="2195584" cy="77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Базова вища - 10 осіб;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4722" y="1826140"/>
        <a:ext cx="2195584" cy="775187"/>
      </dsp:txXfrm>
    </dsp:sp>
    <dsp:sp modelId="{776A2218-E21F-4DC5-8E47-64D09643F865}">
      <dsp:nvSpPr>
        <dsp:cNvPr id="0" name=""/>
        <dsp:cNvSpPr/>
      </dsp:nvSpPr>
      <dsp:spPr>
        <a:xfrm>
          <a:off x="5105826" y="2213734"/>
          <a:ext cx="548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F88FE6-0800-4A2D-B9E6-23DE3D5E81E6}">
      <dsp:nvSpPr>
        <dsp:cNvPr id="0" name=""/>
        <dsp:cNvSpPr/>
      </dsp:nvSpPr>
      <dsp:spPr>
        <a:xfrm rot="5400000">
          <a:off x="3309107" y="2319854"/>
          <a:ext cx="1902839" cy="16905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0957C6-8AA4-4302-AAAA-8A2E2A1A2431}">
      <dsp:nvSpPr>
        <dsp:cNvPr id="0" name=""/>
        <dsp:cNvSpPr/>
      </dsp:nvSpPr>
      <dsp:spPr>
        <a:xfrm>
          <a:off x="5654722" y="2628260"/>
          <a:ext cx="2195584" cy="77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Повна вища - 39 осіб;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4722" y="2628260"/>
        <a:ext cx="2195584" cy="775187"/>
      </dsp:txXfrm>
    </dsp:sp>
    <dsp:sp modelId="{5D7CD1F0-2208-400A-BA4B-EE1C7F7F4A08}">
      <dsp:nvSpPr>
        <dsp:cNvPr id="0" name=""/>
        <dsp:cNvSpPr/>
      </dsp:nvSpPr>
      <dsp:spPr>
        <a:xfrm>
          <a:off x="5105826" y="3015854"/>
          <a:ext cx="548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9E2DB-B8C2-440A-8F3F-50F2C7B4C0A2}">
      <dsp:nvSpPr>
        <dsp:cNvPr id="0" name=""/>
        <dsp:cNvSpPr/>
      </dsp:nvSpPr>
      <dsp:spPr>
        <a:xfrm rot="5400000">
          <a:off x="3724804" y="3086844"/>
          <a:ext cx="1452012" cy="131003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CC5A9-3291-439E-A910-8337396727C1}">
      <dsp:nvSpPr>
        <dsp:cNvPr id="0" name=""/>
        <dsp:cNvSpPr/>
      </dsp:nvSpPr>
      <dsp:spPr>
        <a:xfrm>
          <a:off x="5654722" y="3406961"/>
          <a:ext cx="2195584" cy="77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Інше – 1 особа. 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4722" y="3406961"/>
        <a:ext cx="2195584" cy="775187"/>
      </dsp:txXfrm>
    </dsp:sp>
    <dsp:sp modelId="{E264A39D-0B17-45C0-B9D8-8E4D9088F6B4}">
      <dsp:nvSpPr>
        <dsp:cNvPr id="0" name=""/>
        <dsp:cNvSpPr/>
      </dsp:nvSpPr>
      <dsp:spPr>
        <a:xfrm>
          <a:off x="5105826" y="3794554"/>
          <a:ext cx="548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F37A8-8E7C-45D8-A174-1CE4F2FE5319}">
      <dsp:nvSpPr>
        <dsp:cNvPr id="0" name=""/>
        <dsp:cNvSpPr/>
      </dsp:nvSpPr>
      <dsp:spPr>
        <a:xfrm rot="5400000">
          <a:off x="4117813" y="3831147"/>
          <a:ext cx="1024605" cy="95141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07F98-12A1-4B9C-8999-A2A46261E4FF}">
      <dsp:nvSpPr>
        <dsp:cNvPr id="0" name=""/>
        <dsp:cNvSpPr/>
      </dsp:nvSpPr>
      <dsp:spPr>
        <a:xfrm>
          <a:off x="1296157" y="548686"/>
          <a:ext cx="5345584" cy="2346793"/>
        </a:xfrm>
        <a:prstGeom prst="rect">
          <a:avLst/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latin typeface="Times New Roman" pitchFamily="18" charset="0"/>
              <a:cs typeface="Times New Roman" pitchFamily="18" charset="0"/>
            </a:rPr>
            <a:t>3. Наявність вищої юридичної освіти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57" y="548686"/>
        <a:ext cx="5345584" cy="2346793"/>
      </dsp:txXfrm>
    </dsp:sp>
    <dsp:sp modelId="{49A9C2ED-4467-4950-9FB5-B68A5FCFED9E}">
      <dsp:nvSpPr>
        <dsp:cNvPr id="0" name=""/>
        <dsp:cNvSpPr/>
      </dsp:nvSpPr>
      <dsp:spPr>
        <a:xfrm>
          <a:off x="1838742" y="2895480"/>
          <a:ext cx="2130207" cy="1084030"/>
        </a:xfrm>
        <a:custGeom>
          <a:avLst/>
          <a:gdLst/>
          <a:ahLst/>
          <a:cxnLst/>
          <a:rect l="0" t="0" r="0" b="0"/>
          <a:pathLst>
            <a:path>
              <a:moveTo>
                <a:pt x="2130207" y="0"/>
              </a:moveTo>
              <a:lnTo>
                <a:pt x="2130207" y="542015"/>
              </a:lnTo>
              <a:lnTo>
                <a:pt x="0" y="542015"/>
              </a:lnTo>
              <a:lnTo>
                <a:pt x="0" y="10840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40806-9220-4B6D-AD73-9D33D7023FB3}">
      <dsp:nvSpPr>
        <dsp:cNvPr id="0" name=""/>
        <dsp:cNvSpPr/>
      </dsp:nvSpPr>
      <dsp:spPr>
        <a:xfrm>
          <a:off x="78647" y="3979510"/>
          <a:ext cx="3520189" cy="2346793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itchFamily="18" charset="0"/>
              <a:cs typeface="Times New Roman" pitchFamily="18" charset="0"/>
            </a:rPr>
            <a:t>29 відвідувачів мають вищу юридичну освіту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382" y="4048245"/>
        <a:ext cx="3382719" cy="2209323"/>
      </dsp:txXfrm>
    </dsp:sp>
    <dsp:sp modelId="{FFB8A579-8A3F-4E32-BE30-93CA44293661}">
      <dsp:nvSpPr>
        <dsp:cNvPr id="0" name=""/>
        <dsp:cNvSpPr/>
      </dsp:nvSpPr>
      <dsp:spPr>
        <a:xfrm>
          <a:off x="3968950" y="2895480"/>
          <a:ext cx="2195225" cy="1084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015"/>
              </a:lnTo>
              <a:lnTo>
                <a:pt x="2195225" y="542015"/>
              </a:lnTo>
              <a:lnTo>
                <a:pt x="2195225" y="10840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16BD5-6860-4252-B2A0-4977FC160833}">
      <dsp:nvSpPr>
        <dsp:cNvPr id="0" name=""/>
        <dsp:cNvSpPr/>
      </dsp:nvSpPr>
      <dsp:spPr>
        <a:xfrm>
          <a:off x="4404080" y="3979510"/>
          <a:ext cx="3520189" cy="2346793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  <a:shade val="75000"/>
              <a:satMod val="125000"/>
              <a:lumMod val="7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itchFamily="18" charset="0"/>
              <a:cs typeface="Times New Roman" pitchFamily="18" charset="0"/>
            </a:rPr>
            <a:t>27 відвідувачів без вищої юридичної освіти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2815" y="4048245"/>
        <a:ext cx="3382719" cy="2209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4565E-7D4E-4F10-B06B-25D6FCB8D8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3ADAC-D4AB-4B90-B553-FE09EAC6C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354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54AF3-1073-4D85-8209-2EF2441AC9C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26747379"/>
              </p:ext>
            </p:extLst>
          </p:nvPr>
        </p:nvGraphicFramePr>
        <p:xfrm>
          <a:off x="1331640" y="692696"/>
          <a:ext cx="7498080" cy="531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808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endParaRPr lang="uk-UA" sz="1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lvl="0" indent="0" algn="ctr">
              <a:buNone/>
            </a:pPr>
            <a:r>
              <a:rPr lang="uk-UA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Чи легко знайти будівлю суду:</a:t>
            </a:r>
            <a:endParaRPr lang="uk-UA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40654318"/>
              </p:ext>
            </p:extLst>
          </p:nvPr>
        </p:nvGraphicFramePr>
        <p:xfrm>
          <a:off x="1403648" y="908720"/>
          <a:ext cx="741682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098106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endParaRPr lang="uk-UA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lvl="0" indent="0" algn="ctr"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Чи зазнавали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перешкод у доступі до приміщення суду через обмеження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охорони:</a:t>
            </a: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7100470"/>
              </p:ext>
            </p:extLst>
          </p:nvPr>
        </p:nvGraphicFramePr>
        <p:xfrm>
          <a:off x="1335832" y="1216027"/>
          <a:ext cx="741682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413783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11. Люди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 обмеженими можливостями можуть безперешкодно потрапити до приміщення суду і користуватися послугами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суду?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446621034"/>
              </p:ext>
            </p:extLst>
          </p:nvPr>
        </p:nvGraphicFramePr>
        <p:xfrm>
          <a:off x="1403648" y="1052736"/>
          <a:ext cx="756084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194139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12. Опитувані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, яким доводилося телефонувати до суду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завжди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вдавалося додзвонитися і отримати потрібну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інформацію?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73644598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272896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13. Графік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роботи канцелярії суду дає можливість вчасно та безперешкодно вирішувати справи в суді (подавати позов, знайомитися з матеріалами справи, отримувати судові рішення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)?: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00351971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43986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Б. Зручність та комфортність перебування у суді. </a:t>
            </a:r>
          </a:p>
          <a:p>
            <a:pPr marL="82296" indent="0" algn="ctr"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Достатність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зручних місць для очікування, оформлення документів, підготовки до засідань: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30751724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516922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Чистота </a:t>
            </a:r>
            <a:r>
              <a:rPr lang="uk-UA" sz="24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прибраність приміщень відвідувачі оцінили за шкалою оцінювання в: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6193819"/>
              </p:ext>
            </p:extLst>
          </p:nvPr>
        </p:nvGraphicFramePr>
        <p:xfrm>
          <a:off x="1124000" y="908720"/>
          <a:ext cx="78404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36412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16. Достатність </a:t>
            </a: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освітлення відвідувачі оцінили за шкалою оцінювання в: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41522190"/>
              </p:ext>
            </p:extLst>
          </p:nvPr>
        </p:nvGraphicFramePr>
        <p:xfrm>
          <a:off x="1147775" y="1124744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46561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Щодо повноти наявної в суді інформації:</a:t>
            </a:r>
            <a:endParaRPr lang="uk-UA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Відвідувачів задовольняє розташування кабінетів, залів судових засідань, інших приміщень: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29632010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306031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55881" y="-2429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Відвідувачів задовольняє інформація щодо справ, що призначені до розгляду на: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0217400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707138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75044453"/>
              </p:ext>
            </p:extLst>
          </p:nvPr>
        </p:nvGraphicFramePr>
        <p:xfrm>
          <a:off x="179512" y="228600"/>
          <a:ext cx="8507288" cy="61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3402" y="3749"/>
            <a:ext cx="332446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extrusionClr>
                <a:schemeClr val="accent1">
                  <a:lumMod val="75000"/>
                </a:schemeClr>
              </a:extrusionClr>
            </a:sp3d>
          </a:bodyPr>
          <a:lstStyle/>
          <a:p>
            <a:pPr algn="ctr"/>
            <a:r>
              <a:rPr lang="uk-UA" sz="28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noFill/>
                <a:effectLst>
                  <a:glow rad="63500">
                    <a:schemeClr val="accent3">
                      <a:alpha val="40000"/>
                    </a:schemeClr>
                  </a:glow>
                </a:effectLst>
              </a:rPr>
              <a:t>1. ВІК опитуваних</a:t>
            </a:r>
            <a:endParaRPr lang="uk-UA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noFill/>
              <a:effectLst>
                <a:glow rad="63500">
                  <a:schemeClr val="accent3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24000" y="1341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19. Відвідувачів задовольняє наявність зразків документів за 5-ти бальною шкалою: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556792"/>
            <a:ext cx="6472336" cy="47525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00360518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089077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20. Відвідувачів задовольняє наявна в суді інформація щодо порядку сплати судового збору та ін. платежів, реквізитів та розмірів платежів на: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12818968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908160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62,5% відвідувачів користувалися сторінкою суду в мережі Інтернет (35 опитуваних), а 37,5% - не користуються (21 опитуваний</a:t>
            </a:r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326962"/>
              </p:ext>
            </p:extLst>
          </p:nvPr>
        </p:nvGraphicFramePr>
        <p:xfrm>
          <a:off x="1331640" y="1916832"/>
          <a:ext cx="74888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88088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22. Відвідувачі знайшли на сторінці суду потрібну для них інформацію за шкалою оцінювання від «1» до «5»: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54175395"/>
              </p:ext>
            </p:extLst>
          </p:nvPr>
        </p:nvGraphicFramePr>
        <p:xfrm>
          <a:off x="1124000" y="1268760"/>
          <a:ext cx="78404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161422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63419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Сприйняття роботи працівників апарату суду:</a:t>
            </a:r>
            <a:endParaRPr lang="uk-UA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 питання «Чи старанно працювали працівники суду та не припускалися помилок, які б призводили до перероблення документів та порушення строків?» відвідувачі оцінили: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13450325"/>
              </p:ext>
            </p:extLst>
          </p:nvPr>
        </p:nvGraphicFramePr>
        <p:xfrm>
          <a:off x="1043608" y="1700808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619248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63419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Д. Чи виявили працівники суду при спілкуванні з відвідувачами:</a:t>
            </a:r>
            <a:endParaRPr lang="uk-UA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24. Доброзичливість, повагу, бажання допомогти 66,1% респондентів оцінили в «5» балів (37 опитуваних), 32,1% оцінили в «4» бали (18 опитуваних), 1,8% оцінили в «2» бали (1 опитуваний).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73261853"/>
              </p:ext>
            </p:extLst>
          </p:nvPr>
        </p:nvGraphicFramePr>
        <p:xfrm>
          <a:off x="1259632" y="1844824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81600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584176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25. Однакове ставлення до всіх, незалежно від соціального статусу 60,7% респондентів оцінили в «5» балів (34 опитуваних), 30,3% оцінили в «4» бали (17 опитуваних), 1,8% оцінили в «3» бали (1 опитуваний), 3,6% оцінили в «2» бали (2 опитуваних) та 3,6% не відповіли на дане питання (2 опитуваних).</a:t>
            </a:r>
            <a:br>
              <a:rPr lang="uk-UA" sz="20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2371115"/>
              </p:ext>
            </p:extLst>
          </p:nvPr>
        </p:nvGraphicFramePr>
        <p:xfrm>
          <a:off x="1619672" y="1988840"/>
          <a:ext cx="6840760" cy="433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27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26. Професіоналізм, знання своєї справи 62,5% респондентів оцінили в «5» балів (35 опитуваних), 26,7% оцінили в «4» бали (15 опитуваних), 3,6% оцінили в «3» бали (2 опитуваних), 3,6% оцінили в «2» бали (2 опитуваних) та 3,6% не відповіли на дане питання (2 опитуваних).</a:t>
            </a:r>
            <a:r>
              <a:rPr lang="uk-UA" sz="2000" dirty="0">
                <a:effectLst/>
              </a:rPr>
              <a:t/>
            </a:r>
            <a:br>
              <a:rPr lang="uk-UA" sz="2000" dirty="0">
                <a:effectLst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2592925"/>
              </p:ext>
            </p:extLst>
          </p:nvPr>
        </p:nvGraphicFramePr>
        <p:xfrm>
          <a:off x="1187624" y="1700808"/>
          <a:ext cx="7200800" cy="4627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8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Е. Дотримання строків судового розгляду:</a:t>
            </a:r>
            <a:br>
              <a:rPr lang="uk-UA" sz="24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27. На питання «Чи вчасно (відповідно до графіку) розпочалося останнє засідання по справі?» відвідувачі оцінили:</a:t>
            </a:r>
            <a:b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8558209"/>
              </p:ext>
            </p:extLst>
          </p:nvPr>
        </p:nvGraphicFramePr>
        <p:xfrm>
          <a:off x="1187624" y="1700808"/>
          <a:ext cx="7200800" cy="4627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798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28. На питання «Чи було враховано побажання опитуваних при призначенні дня та часу судового засідання?» відвідувачі оцінили:</a:t>
            </a:r>
            <a:br>
              <a:rPr lang="uk-UA" sz="2400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19609538"/>
              </p:ext>
            </p:extLst>
          </p:nvPr>
        </p:nvGraphicFramePr>
        <p:xfrm>
          <a:off x="1043608" y="1556792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32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5523094"/>
              </p:ext>
            </p:extLst>
          </p:nvPr>
        </p:nvGraphicFramePr>
        <p:xfrm>
          <a:off x="304800" y="152400"/>
          <a:ext cx="8382000" cy="5854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936104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29. На питання «Чи вчасно отримували повістки та повідомлення про розгляд справи?» відвідувач оцінили:</a:t>
            </a:r>
            <a:br>
              <a:rPr lang="uk-UA" sz="2400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34247326"/>
              </p:ext>
            </p:extLst>
          </p:nvPr>
        </p:nvGraphicFramePr>
        <p:xfrm>
          <a:off x="971600" y="1196752"/>
          <a:ext cx="74888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51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936104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30. На питання «Чи вважають респонденти обґрунтованим затримки/перенесення слухань у розгляді їх справи?» відвідувачі оцінили в такі бали:</a:t>
            </a:r>
            <a:br>
              <a:rPr lang="uk-UA" sz="20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60239934"/>
              </p:ext>
            </p:extLst>
          </p:nvPr>
        </p:nvGraphicFramePr>
        <p:xfrm>
          <a:off x="971600" y="1196752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418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936104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Є. Сприйняття роботи судді. </a:t>
            </a:r>
            <a:br>
              <a:rPr lang="uk-UA" sz="20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31. Неупередженість та незалежність (суддя не піддавався зовнішньому тиску, якщо такий був) відвідувачі оцінили: </a:t>
            </a:r>
            <a:br>
              <a:rPr lang="uk-UA" sz="20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77506007"/>
              </p:ext>
            </p:extLst>
          </p:nvPr>
        </p:nvGraphicFramePr>
        <p:xfrm>
          <a:off x="971600" y="1196752"/>
          <a:ext cx="77048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23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792088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32. Коректність, доброзичливість, ввічливість судді відвідувачі оцінили: </a:t>
            </a:r>
            <a:br>
              <a:rPr lang="uk-UA" sz="20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86955188"/>
              </p:ext>
            </p:extLst>
          </p:nvPr>
        </p:nvGraphicFramePr>
        <p:xfrm>
          <a:off x="611560" y="90872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25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792088"/>
          </a:xfrm>
        </p:spPr>
        <p:txBody>
          <a:bodyPr/>
          <a:lstStyle/>
          <a:p>
            <a:pPr marL="0" lvl="0" indent="0" algn="ctr">
              <a:buNone/>
            </a:pP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33.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Належну підготовку суддею до справи та знання справи респонденти оцінили:</a:t>
            </a:r>
            <a:br>
              <a:rPr lang="uk-UA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70573226"/>
              </p:ext>
            </p:extLst>
          </p:nvPr>
        </p:nvGraphicFramePr>
        <p:xfrm>
          <a:off x="683568" y="90872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963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792088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 smtClean="0">
                <a:effectLst/>
                <a:latin typeface="Times New Roman" pitchFamily="18" charset="0"/>
                <a:cs typeface="Times New Roman" pitchFamily="18" charset="0"/>
              </a:rPr>
              <a:t>34. Надання </a:t>
            </a:r>
            <a:r>
              <a:rPr lang="uk-UA" sz="2000" dirty="0">
                <a:effectLst/>
                <a:latin typeface="Times New Roman" pitchFamily="18" charset="0"/>
                <a:cs typeface="Times New Roman" pitchFamily="18" charset="0"/>
              </a:rPr>
              <a:t>можливості сторонам обґрунтовувати свою позицію оцінили:</a:t>
            </a:r>
            <a:br>
              <a:rPr lang="uk-UA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7553995"/>
              </p:ext>
            </p:extLst>
          </p:nvPr>
        </p:nvGraphicFramePr>
        <p:xfrm>
          <a:off x="683568" y="90872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419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792088"/>
          </a:xfrm>
        </p:spPr>
        <p:txBody>
          <a:bodyPr/>
          <a:lstStyle/>
          <a:p>
            <a:pPr marL="0" lvl="0" indent="0" algn="ctr">
              <a:buNone/>
            </a:pPr>
            <a:r>
              <a:rPr lang="uk-UA" sz="2400" dirty="0" smtClean="0">
                <a:effectLst/>
                <a:latin typeface="Times New Roman" pitchFamily="18" charset="0"/>
                <a:cs typeface="Times New Roman" pitchFamily="18" charset="0"/>
              </a:rPr>
              <a:t>35. 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Дотримання суддею процедури розгляду відвідувачі оцінили:</a:t>
            </a:r>
            <a:b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46133617"/>
              </p:ext>
            </p:extLst>
          </p:nvPr>
        </p:nvGraphicFramePr>
        <p:xfrm>
          <a:off x="683568" y="90872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133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792088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Ж. Судове засідання (якщо розгляд справи завершено):</a:t>
            </a:r>
            <a:br>
              <a:rPr lang="uk-UA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36. Рішення по справі було на:</a:t>
            </a:r>
            <a:b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53932883"/>
              </p:ext>
            </p:extLst>
          </p:nvPr>
        </p:nvGraphicFramePr>
        <p:xfrm>
          <a:off x="683568" y="90872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669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uk-UA" sz="2400" dirty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. Планують оскаржувати рішення по </a:t>
            </a:r>
            <a:r>
              <a:rPr lang="uk-UA" sz="24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справі: </a:t>
            </a:r>
            <a:r>
              <a:rPr lang="uk-UA" sz="2000" dirty="0">
                <a:solidFill>
                  <a:srgbClr val="7030A0"/>
                </a:solidFill>
                <a:effectLst/>
              </a:rPr>
              <a:t> 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2926422"/>
              </p:ext>
            </p:extLst>
          </p:nvPr>
        </p:nvGraphicFramePr>
        <p:xfrm>
          <a:off x="683568" y="1268760"/>
          <a:ext cx="813690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03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38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53,6% опитуваних вчасно отримали повний текст рішення по справі (30 відвідувачів), 3,6% не вчасно отримали (2 відвідувачі) та 42,9% опитуваних не відповіло на дане питання (24 відвідувачі).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52545649"/>
              </p:ext>
            </p:extLst>
          </p:nvPr>
        </p:nvGraphicFramePr>
        <p:xfrm>
          <a:off x="683568" y="1268760"/>
          <a:ext cx="813690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920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941866893"/>
              </p:ext>
            </p:extLst>
          </p:nvPr>
        </p:nvGraphicFramePr>
        <p:xfrm>
          <a:off x="1043608" y="0"/>
          <a:ext cx="810039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2493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effectLst/>
                <a:latin typeface="Times New Roman" pitchFamily="18" charset="0"/>
                <a:cs typeface="Times New Roman" pitchFamily="18" charset="0"/>
              </a:rPr>
              <a:t>39. Рішення викладено легкою, доступною мовою для </a:t>
            </a:r>
            <a:r>
              <a:rPr lang="uk-UA" sz="2000" dirty="0" smtClean="0">
                <a:effectLst/>
                <a:latin typeface="Times New Roman" pitchFamily="18" charset="0"/>
                <a:cs typeface="Times New Roman" pitchFamily="18" charset="0"/>
              </a:rPr>
              <a:t>розуміння </a:t>
            </a:r>
            <a:br>
              <a:rPr lang="uk-UA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effectLst/>
                <a:latin typeface="Times New Roman" pitchFamily="18" charset="0"/>
                <a:cs typeface="Times New Roman" pitchFamily="18" charset="0"/>
              </a:rPr>
              <a:t>(якщо вже отримали та ознайомились з текстом рішення):</a:t>
            </a:r>
            <a:endParaRPr lang="uk-UA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35088983"/>
              </p:ext>
            </p:extLst>
          </p:nvPr>
        </p:nvGraphicFramePr>
        <p:xfrm>
          <a:off x="683568" y="1268760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13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72008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effectLst/>
                <a:latin typeface="Times New Roman" pitchFamily="18" charset="0"/>
                <a:cs typeface="Times New Roman" pitchFamily="18" charset="0"/>
              </a:rPr>
              <a:t>40. Чи є рішення по справі добре обґрунтованим оцінили: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70772385"/>
              </p:ext>
            </p:extLst>
          </p:nvPr>
        </p:nvGraphicFramePr>
        <p:xfrm>
          <a:off x="683568" y="1268760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711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72008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Третій блок запитань «Зміни та рекомендації». </a:t>
            </a:r>
            <a:br>
              <a:rPr lang="uk-UA" sz="20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1800" dirty="0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45. На питання «Чи забезпечують потреби працівників суду наявні матеріально-технічні ресурси для ефективного виконання своїх обов’язків?» </a:t>
            </a:r>
            <a:r>
              <a:rPr lang="uk-UA" sz="2000" dirty="0">
                <a:solidFill>
                  <a:srgbClr val="92D050"/>
                </a:solidFill>
                <a:effectLst/>
              </a:rPr>
              <a:t/>
            </a:r>
            <a:br>
              <a:rPr lang="uk-UA" sz="2000" dirty="0">
                <a:solidFill>
                  <a:srgbClr val="92D050"/>
                </a:solidFill>
                <a:effectLst/>
              </a:rPr>
            </a:br>
            <a:endParaRPr lang="uk-UA" sz="2000" dirty="0"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2989784"/>
              </p:ext>
            </p:extLst>
          </p:nvPr>
        </p:nvGraphicFramePr>
        <p:xfrm>
          <a:off x="683568" y="1484784"/>
          <a:ext cx="75608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27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000100" y="0"/>
            <a:ext cx="7933588" cy="6858000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620688"/>
            <a:ext cx="7358114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endParaRPr lang="uk-UA" sz="1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Дякуємо за увагу Та участь в опитуванні !!!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1343933029_030820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3857628"/>
            <a:ext cx="1785926" cy="1785926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79512" y="476672"/>
            <a:ext cx="8640961" cy="6048672"/>
            <a:chOff x="-1019703" y="455384"/>
            <a:chExt cx="9840175" cy="5644734"/>
          </a:xfrm>
        </p:grpSpPr>
        <p:sp>
          <p:nvSpPr>
            <p:cNvPr id="6" name="Полилиния 5"/>
            <p:cNvSpPr/>
            <p:nvPr/>
          </p:nvSpPr>
          <p:spPr>
            <a:xfrm>
              <a:off x="-1019703" y="455384"/>
              <a:ext cx="9840174" cy="865200"/>
            </a:xfrm>
            <a:custGeom>
              <a:avLst/>
              <a:gdLst>
                <a:gd name="connsiteX0" fmla="*/ 0 w 7704856"/>
                <a:gd name="connsiteY0" fmla="*/ 86520 h 865200"/>
                <a:gd name="connsiteX1" fmla="*/ 86520 w 7704856"/>
                <a:gd name="connsiteY1" fmla="*/ 0 h 865200"/>
                <a:gd name="connsiteX2" fmla="*/ 7618336 w 7704856"/>
                <a:gd name="connsiteY2" fmla="*/ 0 h 865200"/>
                <a:gd name="connsiteX3" fmla="*/ 7704856 w 7704856"/>
                <a:gd name="connsiteY3" fmla="*/ 86520 h 865200"/>
                <a:gd name="connsiteX4" fmla="*/ 7704856 w 7704856"/>
                <a:gd name="connsiteY4" fmla="*/ 778680 h 865200"/>
                <a:gd name="connsiteX5" fmla="*/ 7618336 w 7704856"/>
                <a:gd name="connsiteY5" fmla="*/ 865200 h 865200"/>
                <a:gd name="connsiteX6" fmla="*/ 86520 w 7704856"/>
                <a:gd name="connsiteY6" fmla="*/ 865200 h 865200"/>
                <a:gd name="connsiteX7" fmla="*/ 0 w 7704856"/>
                <a:gd name="connsiteY7" fmla="*/ 778680 h 865200"/>
                <a:gd name="connsiteX8" fmla="*/ 0 w 7704856"/>
                <a:gd name="connsiteY8" fmla="*/ 86520 h 8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04856" h="865200">
                  <a:moveTo>
                    <a:pt x="0" y="86520"/>
                  </a:moveTo>
                  <a:cubicBezTo>
                    <a:pt x="0" y="38736"/>
                    <a:pt x="38736" y="0"/>
                    <a:pt x="86520" y="0"/>
                  </a:cubicBezTo>
                  <a:lnTo>
                    <a:pt x="7618336" y="0"/>
                  </a:lnTo>
                  <a:cubicBezTo>
                    <a:pt x="7666120" y="0"/>
                    <a:pt x="7704856" y="38736"/>
                    <a:pt x="7704856" y="86520"/>
                  </a:cubicBezTo>
                  <a:lnTo>
                    <a:pt x="7704856" y="778680"/>
                  </a:lnTo>
                  <a:cubicBezTo>
                    <a:pt x="7704856" y="826464"/>
                    <a:pt x="7666120" y="865200"/>
                    <a:pt x="7618336" y="865200"/>
                  </a:cubicBezTo>
                  <a:lnTo>
                    <a:pt x="86520" y="865200"/>
                  </a:lnTo>
                  <a:cubicBezTo>
                    <a:pt x="38736" y="865200"/>
                    <a:pt x="0" y="826464"/>
                    <a:pt x="0" y="778680"/>
                  </a:cubicBezTo>
                  <a:lnTo>
                    <a:pt x="0" y="8652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8931" tIns="91440" rIns="91441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spc="-150" dirty="0" smtClean="0"/>
                <a:t>4. Респонденти  були  учасниками судового  процесу:</a:t>
              </a:r>
              <a:endParaRPr lang="uk-UA" sz="2400" kern="1200" spc="-15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259520" y="2471416"/>
              <a:ext cx="8560952" cy="865200"/>
            </a:xfrm>
            <a:custGeom>
              <a:avLst/>
              <a:gdLst>
                <a:gd name="connsiteX0" fmla="*/ 0 w 7704856"/>
                <a:gd name="connsiteY0" fmla="*/ 86520 h 865200"/>
                <a:gd name="connsiteX1" fmla="*/ 86520 w 7704856"/>
                <a:gd name="connsiteY1" fmla="*/ 0 h 865200"/>
                <a:gd name="connsiteX2" fmla="*/ 7618336 w 7704856"/>
                <a:gd name="connsiteY2" fmla="*/ 0 h 865200"/>
                <a:gd name="connsiteX3" fmla="*/ 7704856 w 7704856"/>
                <a:gd name="connsiteY3" fmla="*/ 86520 h 865200"/>
                <a:gd name="connsiteX4" fmla="*/ 7704856 w 7704856"/>
                <a:gd name="connsiteY4" fmla="*/ 778680 h 865200"/>
                <a:gd name="connsiteX5" fmla="*/ 7618336 w 7704856"/>
                <a:gd name="connsiteY5" fmla="*/ 865200 h 865200"/>
                <a:gd name="connsiteX6" fmla="*/ 86520 w 7704856"/>
                <a:gd name="connsiteY6" fmla="*/ 865200 h 865200"/>
                <a:gd name="connsiteX7" fmla="*/ 0 w 7704856"/>
                <a:gd name="connsiteY7" fmla="*/ 778680 h 865200"/>
                <a:gd name="connsiteX8" fmla="*/ 0 w 7704856"/>
                <a:gd name="connsiteY8" fmla="*/ 86520 h 8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04856" h="865200">
                  <a:moveTo>
                    <a:pt x="0" y="86520"/>
                  </a:moveTo>
                  <a:cubicBezTo>
                    <a:pt x="0" y="38736"/>
                    <a:pt x="38736" y="0"/>
                    <a:pt x="86520" y="0"/>
                  </a:cubicBezTo>
                  <a:lnTo>
                    <a:pt x="7618336" y="0"/>
                  </a:lnTo>
                  <a:cubicBezTo>
                    <a:pt x="7666120" y="0"/>
                    <a:pt x="7704856" y="38736"/>
                    <a:pt x="7704856" y="86520"/>
                  </a:cubicBezTo>
                  <a:lnTo>
                    <a:pt x="7704856" y="778680"/>
                  </a:lnTo>
                  <a:cubicBezTo>
                    <a:pt x="7704856" y="826464"/>
                    <a:pt x="7666120" y="865200"/>
                    <a:pt x="7618336" y="865200"/>
                  </a:cubicBezTo>
                  <a:lnTo>
                    <a:pt x="86520" y="865200"/>
                  </a:lnTo>
                  <a:cubicBezTo>
                    <a:pt x="38736" y="865200"/>
                    <a:pt x="0" y="826464"/>
                    <a:pt x="0" y="778680"/>
                  </a:cubicBezTo>
                  <a:lnTo>
                    <a:pt x="0" y="8652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970924"/>
                <a:satOff val="-15130"/>
                <a:lumOff val="2794"/>
                <a:alphaOff val="0"/>
              </a:schemeClr>
            </a:fillRef>
            <a:effectRef idx="0">
              <a:schemeClr val="accent5">
                <a:hueOff val="2970924"/>
                <a:satOff val="-15130"/>
                <a:lumOff val="279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8931" tIns="91440" rIns="91441" bIns="91440" numCol="1" spcCol="1270" anchor="ctr" anchorCtr="0">
              <a:noAutofit/>
            </a:bodyPr>
            <a:lstStyle/>
            <a:p>
              <a:pPr lvl="0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Вперше - 16 відвідувачів;</a:t>
              </a:r>
              <a:endParaRPr lang="uk-UA" sz="24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59520" y="3423137"/>
              <a:ext cx="8560952" cy="865200"/>
            </a:xfrm>
            <a:custGeom>
              <a:avLst/>
              <a:gdLst>
                <a:gd name="connsiteX0" fmla="*/ 0 w 7704856"/>
                <a:gd name="connsiteY0" fmla="*/ 86520 h 865200"/>
                <a:gd name="connsiteX1" fmla="*/ 86520 w 7704856"/>
                <a:gd name="connsiteY1" fmla="*/ 0 h 865200"/>
                <a:gd name="connsiteX2" fmla="*/ 7618336 w 7704856"/>
                <a:gd name="connsiteY2" fmla="*/ 0 h 865200"/>
                <a:gd name="connsiteX3" fmla="*/ 7704856 w 7704856"/>
                <a:gd name="connsiteY3" fmla="*/ 86520 h 865200"/>
                <a:gd name="connsiteX4" fmla="*/ 7704856 w 7704856"/>
                <a:gd name="connsiteY4" fmla="*/ 778680 h 865200"/>
                <a:gd name="connsiteX5" fmla="*/ 7618336 w 7704856"/>
                <a:gd name="connsiteY5" fmla="*/ 865200 h 865200"/>
                <a:gd name="connsiteX6" fmla="*/ 86520 w 7704856"/>
                <a:gd name="connsiteY6" fmla="*/ 865200 h 865200"/>
                <a:gd name="connsiteX7" fmla="*/ 0 w 7704856"/>
                <a:gd name="connsiteY7" fmla="*/ 778680 h 865200"/>
                <a:gd name="connsiteX8" fmla="*/ 0 w 7704856"/>
                <a:gd name="connsiteY8" fmla="*/ 86520 h 8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04856" h="865200">
                  <a:moveTo>
                    <a:pt x="0" y="86520"/>
                  </a:moveTo>
                  <a:cubicBezTo>
                    <a:pt x="0" y="38736"/>
                    <a:pt x="38736" y="0"/>
                    <a:pt x="86520" y="0"/>
                  </a:cubicBezTo>
                  <a:lnTo>
                    <a:pt x="7618336" y="0"/>
                  </a:lnTo>
                  <a:cubicBezTo>
                    <a:pt x="7666120" y="0"/>
                    <a:pt x="7704856" y="38736"/>
                    <a:pt x="7704856" y="86520"/>
                  </a:cubicBezTo>
                  <a:lnTo>
                    <a:pt x="7704856" y="778680"/>
                  </a:lnTo>
                  <a:cubicBezTo>
                    <a:pt x="7704856" y="826464"/>
                    <a:pt x="7666120" y="865200"/>
                    <a:pt x="7618336" y="865200"/>
                  </a:cubicBezTo>
                  <a:lnTo>
                    <a:pt x="86520" y="865200"/>
                  </a:lnTo>
                  <a:cubicBezTo>
                    <a:pt x="38736" y="865200"/>
                    <a:pt x="0" y="826464"/>
                    <a:pt x="0" y="778680"/>
                  </a:cubicBezTo>
                  <a:lnTo>
                    <a:pt x="0" y="8652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5941847"/>
                <a:satOff val="-30260"/>
                <a:lumOff val="5588"/>
                <a:alphaOff val="0"/>
              </a:schemeClr>
            </a:fillRef>
            <a:effectRef idx="0">
              <a:schemeClr val="accent5">
                <a:hueOff val="5941847"/>
                <a:satOff val="-30260"/>
                <a:lumOff val="5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8931" tIns="91440" rIns="91441" bIns="91440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smtClean="0"/>
                <a:t>2-5 разів - 11 відвідувачів;</a:t>
              </a:r>
              <a:endParaRPr lang="uk-UA" sz="2400" kern="120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59520" y="4374858"/>
              <a:ext cx="8560952" cy="865200"/>
            </a:xfrm>
            <a:custGeom>
              <a:avLst/>
              <a:gdLst>
                <a:gd name="connsiteX0" fmla="*/ 0 w 7704856"/>
                <a:gd name="connsiteY0" fmla="*/ 86520 h 865200"/>
                <a:gd name="connsiteX1" fmla="*/ 86520 w 7704856"/>
                <a:gd name="connsiteY1" fmla="*/ 0 h 865200"/>
                <a:gd name="connsiteX2" fmla="*/ 7618336 w 7704856"/>
                <a:gd name="connsiteY2" fmla="*/ 0 h 865200"/>
                <a:gd name="connsiteX3" fmla="*/ 7704856 w 7704856"/>
                <a:gd name="connsiteY3" fmla="*/ 86520 h 865200"/>
                <a:gd name="connsiteX4" fmla="*/ 7704856 w 7704856"/>
                <a:gd name="connsiteY4" fmla="*/ 778680 h 865200"/>
                <a:gd name="connsiteX5" fmla="*/ 7618336 w 7704856"/>
                <a:gd name="connsiteY5" fmla="*/ 865200 h 865200"/>
                <a:gd name="connsiteX6" fmla="*/ 86520 w 7704856"/>
                <a:gd name="connsiteY6" fmla="*/ 865200 h 865200"/>
                <a:gd name="connsiteX7" fmla="*/ 0 w 7704856"/>
                <a:gd name="connsiteY7" fmla="*/ 778680 h 865200"/>
                <a:gd name="connsiteX8" fmla="*/ 0 w 7704856"/>
                <a:gd name="connsiteY8" fmla="*/ 86520 h 8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04856" h="865200">
                  <a:moveTo>
                    <a:pt x="0" y="86520"/>
                  </a:moveTo>
                  <a:cubicBezTo>
                    <a:pt x="0" y="38736"/>
                    <a:pt x="38736" y="0"/>
                    <a:pt x="86520" y="0"/>
                  </a:cubicBezTo>
                  <a:lnTo>
                    <a:pt x="7618336" y="0"/>
                  </a:lnTo>
                  <a:cubicBezTo>
                    <a:pt x="7666120" y="0"/>
                    <a:pt x="7704856" y="38736"/>
                    <a:pt x="7704856" y="86520"/>
                  </a:cubicBezTo>
                  <a:lnTo>
                    <a:pt x="7704856" y="778680"/>
                  </a:lnTo>
                  <a:cubicBezTo>
                    <a:pt x="7704856" y="826464"/>
                    <a:pt x="7666120" y="865200"/>
                    <a:pt x="7618336" y="865200"/>
                  </a:cubicBezTo>
                  <a:lnTo>
                    <a:pt x="86520" y="865200"/>
                  </a:lnTo>
                  <a:cubicBezTo>
                    <a:pt x="38736" y="865200"/>
                    <a:pt x="0" y="826464"/>
                    <a:pt x="0" y="778680"/>
                  </a:cubicBezTo>
                  <a:lnTo>
                    <a:pt x="0" y="8652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912770"/>
                <a:satOff val="-45390"/>
                <a:lumOff val="8381"/>
                <a:alphaOff val="0"/>
              </a:schemeClr>
            </a:fillRef>
            <a:effectRef idx="0">
              <a:schemeClr val="accent5">
                <a:hueOff val="8912770"/>
                <a:satOff val="-45390"/>
                <a:lumOff val="838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8931" tIns="91440" rIns="91441" bIns="91440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400" kern="1200" dirty="0" smtClean="0"/>
                <a:t>6 разів і більше - 29 відвідувачів.</a:t>
              </a:r>
              <a:endParaRPr lang="uk-UA" sz="2400" kern="1200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84566" y="5407958"/>
              <a:ext cx="8535905" cy="69216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50000"/>
                <a:hueOff val="12985163"/>
                <a:satOff val="-6786"/>
                <a:lumOff val="445"/>
                <a:alphaOff val="0"/>
              </a:schemeClr>
            </a:fillRef>
            <a:effectRef idx="0">
              <a:schemeClr val="accent5">
                <a:tint val="50000"/>
                <a:hueOff val="12985163"/>
                <a:satOff val="-6786"/>
                <a:lumOff val="445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9" name="10-конечная звезда 8"/>
          <p:cNvSpPr/>
          <p:nvPr/>
        </p:nvSpPr>
        <p:spPr>
          <a:xfrm>
            <a:off x="4204939" y="1327130"/>
            <a:ext cx="1296144" cy="1391188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 осіб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lvl="0" indent="0" algn="ctr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Опитувані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 основному приймали участь у суді в:</a:t>
            </a: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12296874"/>
              </p:ext>
            </p:extLst>
          </p:nvPr>
        </p:nvGraphicFramePr>
        <p:xfrm>
          <a:off x="1115616" y="953344"/>
          <a:ext cx="80283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82296" lvl="0" indent="0" algn="ctr"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6. На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якій стадії розгляду перебуває їх справа:</a:t>
            </a:r>
          </a:p>
          <a:p>
            <a:pPr lvl="0">
              <a:lnSpc>
                <a:spcPct val="150000"/>
              </a:lnSpc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Розгляд справи ще не розпочато - 9;</a:t>
            </a:r>
          </a:p>
          <a:p>
            <a:pPr lvl="0">
              <a:lnSpc>
                <a:spcPct val="150000"/>
              </a:lnSpc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Справа перебуває в процесі розгляду - 29;</a:t>
            </a:r>
          </a:p>
          <a:p>
            <a:pPr lvl="0">
              <a:lnSpc>
                <a:spcPct val="150000"/>
              </a:lnSpc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Розгляд справи завершено (винесено рішення) - 15;</a:t>
            </a:r>
          </a:p>
          <a:p>
            <a:pPr lvl="0">
              <a:lnSpc>
                <a:spcPct val="150000"/>
              </a:lnSpc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Інше – 3. </a:t>
            </a:r>
          </a:p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7. Ступінь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обізнаності відвідувачів суду говорить про наступне: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2276872"/>
            <a:ext cx="6112296" cy="403244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84037954"/>
              </p:ext>
            </p:extLst>
          </p:nvPr>
        </p:nvGraphicFramePr>
        <p:xfrm>
          <a:off x="1115616" y="953344"/>
          <a:ext cx="80283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16710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8172400" cy="6858000"/>
          </a:xfrm>
          <a:gradFill flip="none" rotWithShape="1">
            <a:gsLst>
              <a:gs pos="2800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82296" lvl="0" indent="0" algn="ctr">
              <a:buNone/>
            </a:pP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За 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5-бальною шкалою опитуваним </a:t>
            </a:r>
            <a:endParaRPr lang="uk-UA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lvl="0" indent="0" algn="ctr">
              <a:buNone/>
            </a:pP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відвідувачам 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суду було запропоновано оцінити якість роботи 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суду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24000" y="1772816"/>
            <a:ext cx="7840488" cy="453650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19086149"/>
              </p:ext>
            </p:extLst>
          </p:nvPr>
        </p:nvGraphicFramePr>
        <p:xfrm>
          <a:off x="1115616" y="1484784"/>
          <a:ext cx="770485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966471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10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850</TotalTime>
  <Words>1369</Words>
  <Application>Microsoft Office PowerPoint</Application>
  <PresentationFormat>Экран (4:3)</PresentationFormat>
  <Paragraphs>236</Paragraphs>
  <Slides>43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25. Однакове ставлення до всіх, незалежно від соціального статусу 60,7% респондентів оцінили в «5» балів (34 опитуваних), 30,3% оцінили в «4» бали (17 опитуваних), 1,8% оцінили в «3» бали (1 опитуваний), 3,6% оцінили в «2» бали (2 опитуваних) та 3,6% не відповіли на дане питання (2 опитуваних). </vt:lpstr>
      <vt:lpstr>26. Професіоналізм, знання своєї справи 62,5% респондентів оцінили в «5» балів (35 опитуваних), 26,7% оцінили в «4» бали (15 опитуваних), 3,6% оцінили в «3» бали (2 опитуваних), 3,6% оцінили в «2» бали (2 опитуваних) та 3,6% не відповіли на дане питання (2 опитуваних).  </vt:lpstr>
      <vt:lpstr>Е. Дотримання строків судового розгляду: 27. На питання «Чи вчасно (відповідно до графіку) розпочалося останнє засідання по справі?» відвідувачі оцінили:  </vt:lpstr>
      <vt:lpstr>28. На питання «Чи було враховано побажання опитуваних при призначенні дня та часу судового засідання?» відвідувачі оцінили:   </vt:lpstr>
      <vt:lpstr>29. На питання «Чи вчасно отримували повістки та повідомлення про розгляд справи?» відвідувач оцінили:   </vt:lpstr>
      <vt:lpstr> 30. На питання «Чи вважають респонденти обґрунтованим затримки/перенесення слухань у розгляді їх справи?» відвідувачі оцінили в такі бали:  </vt:lpstr>
      <vt:lpstr>Є. Сприйняття роботи судді.  31. Неупередженість та незалежність (суддя не піддавався зовнішньому тиску, якщо такий був) відвідувачі оцінили:   </vt:lpstr>
      <vt:lpstr>32. Коректність, доброзичливість, ввічливість судді відвідувачі оцінили:   </vt:lpstr>
      <vt:lpstr>33. Належну підготовку суддею до справи та знання справи респонденти оцінили:  </vt:lpstr>
      <vt:lpstr>34. Надання можливості сторонам обґрунтовувати свою позицію оцінили:  </vt:lpstr>
      <vt:lpstr>35. Дотримання суддею процедури розгляду відвідувачі оцінили:  </vt:lpstr>
      <vt:lpstr>Ж. Судове засідання (якщо розгляд справи завершено): 36. Рішення по справі було на:  </vt:lpstr>
      <vt:lpstr> 37. Планують оскаржувати рішення по справі:  </vt:lpstr>
      <vt:lpstr>38. 53,6% опитуваних вчасно отримали повний текст рішення по справі (30 відвідувачів), 3,6% не вчасно отримали (2 відвідувачі) та 42,9% опитуваних не відповіло на дане питання (24 відвідувачі).</vt:lpstr>
      <vt:lpstr>39. Рішення викладено легкою, доступною мовою для розуміння  (якщо вже отримали та ознайомились з текстом рішення):</vt:lpstr>
      <vt:lpstr>40. Чи є рішення по справі добре обґрунтованим оцінили:</vt:lpstr>
      <vt:lpstr>Третій блок запитань «Зміни та рекомендації».  45. На питання «Чи забезпечують потреби працівників суду наявні матеріально-технічні ресурси для ефективного виконання своїх обов’язків?»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Київський районний суд м. Полтави</dc:title>
  <dc:creator>Игорь</dc:creator>
  <cp:lastModifiedBy>Калинниченко</cp:lastModifiedBy>
  <cp:revision>78</cp:revision>
  <dcterms:modified xsi:type="dcterms:W3CDTF">2018-09-27T14:39:41Z</dcterms:modified>
</cp:coreProperties>
</file>